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7" r:id="rId3"/>
    <p:sldId id="351" r:id="rId4"/>
    <p:sldId id="285" r:id="rId5"/>
    <p:sldId id="430" r:id="rId6"/>
    <p:sldId id="431" r:id="rId7"/>
    <p:sldId id="406" r:id="rId8"/>
    <p:sldId id="411" r:id="rId9"/>
    <p:sldId id="410" r:id="rId10"/>
    <p:sldId id="432" r:id="rId11"/>
    <p:sldId id="412" r:id="rId12"/>
    <p:sldId id="409" r:id="rId13"/>
    <p:sldId id="405" r:id="rId14"/>
    <p:sldId id="345" r:id="rId15"/>
    <p:sldId id="340" r:id="rId16"/>
    <p:sldId id="341" r:id="rId17"/>
    <p:sldId id="342" r:id="rId18"/>
    <p:sldId id="343" r:id="rId19"/>
    <p:sldId id="349" r:id="rId20"/>
    <p:sldId id="348" r:id="rId21"/>
    <p:sldId id="350" r:id="rId22"/>
    <p:sldId id="353" r:id="rId23"/>
    <p:sldId id="354" r:id="rId24"/>
    <p:sldId id="355" r:id="rId25"/>
    <p:sldId id="356" r:id="rId26"/>
    <p:sldId id="357" r:id="rId27"/>
    <p:sldId id="359" r:id="rId28"/>
    <p:sldId id="360" r:id="rId29"/>
    <p:sldId id="361" r:id="rId30"/>
    <p:sldId id="363" r:id="rId31"/>
    <p:sldId id="364" r:id="rId32"/>
    <p:sldId id="428" r:id="rId33"/>
    <p:sldId id="413" r:id="rId34"/>
    <p:sldId id="421" r:id="rId35"/>
    <p:sldId id="422" r:id="rId36"/>
    <p:sldId id="427" r:id="rId37"/>
    <p:sldId id="423" r:id="rId38"/>
    <p:sldId id="424" r:id="rId39"/>
    <p:sldId id="433" r:id="rId40"/>
    <p:sldId id="417" r:id="rId41"/>
    <p:sldId id="420" r:id="rId42"/>
    <p:sldId id="418" r:id="rId43"/>
    <p:sldId id="426" r:id="rId44"/>
    <p:sldId id="429" r:id="rId45"/>
    <p:sldId id="419" r:id="rId46"/>
    <p:sldId id="25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FD6922-9BC4-6F42-9D1D-9E98C4E8BFE3}">
          <p14:sldIdLst>
            <p14:sldId id="257"/>
            <p14:sldId id="351"/>
            <p14:sldId id="285"/>
            <p14:sldId id="430"/>
            <p14:sldId id="431"/>
            <p14:sldId id="406"/>
            <p14:sldId id="411"/>
            <p14:sldId id="410"/>
            <p14:sldId id="432"/>
            <p14:sldId id="412"/>
            <p14:sldId id="409"/>
            <p14:sldId id="405"/>
            <p14:sldId id="345"/>
            <p14:sldId id="340"/>
            <p14:sldId id="341"/>
            <p14:sldId id="342"/>
            <p14:sldId id="343"/>
            <p14:sldId id="349"/>
            <p14:sldId id="348"/>
            <p14:sldId id="350"/>
            <p14:sldId id="353"/>
            <p14:sldId id="354"/>
            <p14:sldId id="355"/>
            <p14:sldId id="356"/>
            <p14:sldId id="357"/>
            <p14:sldId id="359"/>
            <p14:sldId id="360"/>
            <p14:sldId id="361"/>
            <p14:sldId id="363"/>
            <p14:sldId id="364"/>
            <p14:sldId id="428"/>
            <p14:sldId id="413"/>
            <p14:sldId id="421"/>
            <p14:sldId id="422"/>
            <p14:sldId id="427"/>
            <p14:sldId id="423"/>
            <p14:sldId id="424"/>
            <p14:sldId id="433"/>
            <p14:sldId id="417"/>
            <p14:sldId id="420"/>
            <p14:sldId id="418"/>
            <p14:sldId id="426"/>
            <p14:sldId id="429"/>
            <p14:sldId id="419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 Kohli" initials="AK" lastIdx="48" clrIdx="0">
    <p:extLst/>
  </p:cmAuthor>
  <p:cmAuthor id="2" name="Jennifer Himmelstein" initials="" lastIdx="28" clrIdx="1"/>
  <p:cmAuthor id="3" name="Jeremy Barnes" initials="JB" lastIdx="45" clrIdx="2">
    <p:extLst>
      <p:ext uri="{19B8F6BF-5375-455C-9EA6-DF929625EA0E}">
        <p15:presenceInfo xmlns:p15="http://schemas.microsoft.com/office/powerpoint/2012/main" userId="S-1-5-21-3087387033-3658469292-2180350306-7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1D0D1"/>
    <a:srgbClr val="EA6847"/>
    <a:srgbClr val="009BA7"/>
    <a:srgbClr val="88CCD1"/>
    <a:srgbClr val="662E6B"/>
    <a:srgbClr val="D9C7D7"/>
    <a:srgbClr val="FCB756"/>
    <a:srgbClr val="FDB59F"/>
    <a:srgbClr val="C6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5550" autoAdjust="0"/>
  </p:normalViewPr>
  <p:slideViewPr>
    <p:cSldViewPr snapToGrid="0">
      <p:cViewPr varScale="1">
        <p:scale>
          <a:sx n="88" d="100"/>
          <a:sy n="88" d="100"/>
        </p:scale>
        <p:origin x="34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5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01T13:58:56.218" idx="46">
    <p:pos x="7449" y="443"/>
    <p:text>Do this: Sumary of what LEAP is / WAY FORWARD / RESPONSIBILITIES OF PEOPLE. WE ARE HERE, BUT YOUR PEOPLE ARE RESPONSIBLE.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2A7A-B595-41DB-A217-8519430A0EA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D0327-17A7-4203-84B0-3C5D90652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picture! ;)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D0327-17A7-4203-84B0-3C5D90652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D0327-17A7-4203-84B0-3C5D906526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D0327-17A7-4203-84B0-3C5D906526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9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10332" cy="6858000"/>
          </a:xfrm>
          <a:prstGeom prst="rect">
            <a:avLst/>
          </a:prstGeom>
          <a:gradFill flip="none" rotWithShape="1">
            <a:gsLst>
              <a:gs pos="0">
                <a:srgbClr val="009AA7">
                  <a:shade val="30000"/>
                  <a:satMod val="115000"/>
                </a:srgbClr>
              </a:gs>
              <a:gs pos="50000">
                <a:srgbClr val="009AA7">
                  <a:shade val="67500"/>
                  <a:satMod val="115000"/>
                </a:srgbClr>
              </a:gs>
              <a:gs pos="100000">
                <a:srgbClr val="009A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A7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1565" y="2312739"/>
            <a:ext cx="9144000" cy="192521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Presentation Headline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1565" y="4556032"/>
            <a:ext cx="9144000" cy="135549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400"/>
            </a:lvl1pPr>
          </a:lstStyle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Presentation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Subheadline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08" y="897475"/>
            <a:ext cx="4020409" cy="103767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7227227" y="3932914"/>
            <a:ext cx="2487706" cy="2943564"/>
            <a:chOff x="7170496" y="3986306"/>
            <a:chExt cx="2487706" cy="2943564"/>
          </a:xfrm>
        </p:grpSpPr>
        <p:sp>
          <p:nvSpPr>
            <p:cNvPr id="12" name="Rectangle 11"/>
            <p:cNvSpPr/>
            <p:nvPr/>
          </p:nvSpPr>
          <p:spPr>
            <a:xfrm>
              <a:off x="7170496" y="5008282"/>
              <a:ext cx="2487706" cy="1921588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170496" y="3986306"/>
              <a:ext cx="2487706" cy="1021976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9043349" y="2491812"/>
            <a:ext cx="2487706" cy="4376298"/>
            <a:chOff x="9043349" y="2495149"/>
            <a:chExt cx="2487706" cy="4376298"/>
          </a:xfrm>
        </p:grpSpPr>
        <p:sp>
          <p:nvSpPr>
            <p:cNvPr id="15" name="Rectangle 14"/>
            <p:cNvSpPr/>
            <p:nvPr/>
          </p:nvSpPr>
          <p:spPr>
            <a:xfrm>
              <a:off x="9043349" y="3517125"/>
              <a:ext cx="2487706" cy="3354322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9043349" y="2495149"/>
              <a:ext cx="2487706" cy="1021976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9714932" y="1349188"/>
            <a:ext cx="2487706" cy="5522258"/>
            <a:chOff x="-1" y="1349188"/>
            <a:chExt cx="2487706" cy="5522258"/>
          </a:xfrm>
          <a:solidFill>
            <a:srgbClr val="000000">
              <a:alpha val="5098"/>
            </a:srgbClr>
          </a:solidFill>
        </p:grpSpPr>
        <p:sp>
          <p:nvSpPr>
            <p:cNvPr id="18" name="Isosceles Triangle 17"/>
            <p:cNvSpPr/>
            <p:nvPr/>
          </p:nvSpPr>
          <p:spPr>
            <a:xfrm>
              <a:off x="-1" y="1349188"/>
              <a:ext cx="2487706" cy="1021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" y="2371163"/>
              <a:ext cx="2487706" cy="45002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4272" y="4558125"/>
            <a:ext cx="1866961" cy="2301969"/>
            <a:chOff x="14283" y="4574810"/>
            <a:chExt cx="1866961" cy="2301969"/>
          </a:xfrm>
        </p:grpSpPr>
        <p:sp>
          <p:nvSpPr>
            <p:cNvPr id="21" name="Isosceles Triangle 20"/>
            <p:cNvSpPr/>
            <p:nvPr/>
          </p:nvSpPr>
          <p:spPr>
            <a:xfrm>
              <a:off x="19798" y="4574810"/>
              <a:ext cx="1861446" cy="764702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283" y="5339531"/>
              <a:ext cx="1861446" cy="1537248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962935" y="4881754"/>
            <a:ext cx="1861446" cy="1976247"/>
            <a:chOff x="962935" y="4881754"/>
            <a:chExt cx="1861446" cy="1976247"/>
          </a:xfrm>
          <a:solidFill>
            <a:srgbClr val="000000">
              <a:alpha val="5098"/>
            </a:srgbClr>
          </a:solidFill>
        </p:grpSpPr>
        <p:sp>
          <p:nvSpPr>
            <p:cNvPr id="24" name="Isosceles Triangle 23"/>
            <p:cNvSpPr/>
            <p:nvPr/>
          </p:nvSpPr>
          <p:spPr>
            <a:xfrm>
              <a:off x="962935" y="4881754"/>
              <a:ext cx="1861446" cy="7647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62935" y="5646457"/>
              <a:ext cx="1861446" cy="1211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45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short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text –6 lines or less per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D0417-81F7-496A-B8B0-E71E45F33C9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82F07-7518-4101-B9EC-146F0E2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0672" y="365125"/>
            <a:ext cx="7082728" cy="1325563"/>
          </a:xfrm>
        </p:spPr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short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0672" y="1825625"/>
            <a:ext cx="7082728" cy="435133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text –6 lines or less per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D0417-81F7-496A-B8B0-E71E45F33C9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82F07-7518-4101-B9EC-146F0E23C3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686800" y="0"/>
            <a:ext cx="35052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80430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18475" y="1"/>
            <a:ext cx="1167352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BA4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819" y="557939"/>
            <a:ext cx="10515600" cy="93587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819" y="1674800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text. Break up presentation into categories. Review at the end of each category.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D0417-81F7-496A-B8B0-E71E45F33C9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82F07-7518-4101-B9EC-146F0E23C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24435" cy="6858000"/>
          </a:xfrm>
          <a:prstGeom prst="rect">
            <a:avLst/>
          </a:prstGeom>
          <a:solidFill>
            <a:srgbClr val="00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320118" y="888231"/>
            <a:ext cx="713490" cy="307041"/>
          </a:xfrm>
          <a:prstGeom prst="triangle">
            <a:avLst/>
          </a:prstGeom>
          <a:solidFill>
            <a:srgbClr val="00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26147"/>
            <a:ext cx="605496" cy="1003518"/>
            <a:chOff x="0" y="526147"/>
            <a:chExt cx="605496" cy="1003518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-90350" y="833819"/>
              <a:ext cx="986448" cy="40524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93103" y="919250"/>
              <a:ext cx="986448" cy="200242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38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short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672" y="1825625"/>
            <a:ext cx="4949128" cy="435133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672" y="1825625"/>
            <a:ext cx="5181600" cy="435133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D0417-81F7-496A-B8B0-E71E45F33C9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82F07-7518-4101-B9EC-146F0E2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4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259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662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259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25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467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467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067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D0417-81F7-496A-B8B0-E71E45F33C9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7107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307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82F07-7518-4101-B9EC-146F0E2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D0417-81F7-496A-B8B0-E71E45F33C9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82F07-7518-4101-B9EC-146F0E2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5765" y="3293391"/>
            <a:ext cx="3623728" cy="1600200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Click to add a caption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>
              <a:defRPr sz="3200"/>
            </a:lvl1pPr>
            <a:lvl2pPr>
              <a:defRPr sz="2800" baseline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a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765" y="4893591"/>
            <a:ext cx="3623728" cy="15382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17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6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23341" y="0"/>
            <a:ext cx="11668659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BA4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320118" y="888231"/>
            <a:ext cx="713490" cy="307041"/>
          </a:xfrm>
          <a:prstGeom prst="triangle">
            <a:avLst/>
          </a:prstGeom>
          <a:solidFill>
            <a:srgbClr val="00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26147"/>
            <a:ext cx="605496" cy="1003518"/>
            <a:chOff x="0" y="526147"/>
            <a:chExt cx="605496" cy="1003518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-90350" y="833819"/>
              <a:ext cx="986448" cy="40524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393103" y="919250"/>
              <a:ext cx="986448" cy="200242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0672" y="365125"/>
            <a:ext cx="10515600" cy="592594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“Click to add quote from a project participant”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365125"/>
            <a:ext cx="524435" cy="1390523"/>
          </a:xfrm>
          <a:prstGeom prst="rect">
            <a:avLst/>
          </a:prstGeom>
          <a:solidFill>
            <a:srgbClr val="00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5400000">
            <a:off x="320118" y="3183807"/>
            <a:ext cx="713490" cy="307041"/>
          </a:xfrm>
          <a:prstGeom prst="triangle">
            <a:avLst/>
          </a:prstGeom>
          <a:solidFill>
            <a:srgbClr val="00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2821723"/>
            <a:ext cx="605496" cy="1003518"/>
            <a:chOff x="0" y="526147"/>
            <a:chExt cx="605496" cy="1003518"/>
          </a:xfrm>
        </p:grpSpPr>
        <p:sp>
          <p:nvSpPr>
            <p:cNvPr id="6" name="Isosceles Triangle 5"/>
            <p:cNvSpPr/>
            <p:nvPr/>
          </p:nvSpPr>
          <p:spPr>
            <a:xfrm rot="5400000">
              <a:off x="-90350" y="833819"/>
              <a:ext cx="986448" cy="40524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93103" y="919250"/>
              <a:ext cx="986448" cy="200242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523342" y="554891"/>
            <a:ext cx="393606" cy="101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210332" cy="6858000"/>
          </a:xfrm>
          <a:prstGeom prst="rect">
            <a:avLst/>
          </a:prstGeom>
          <a:gradFill flip="none" rotWithShape="1">
            <a:gsLst>
              <a:gs pos="0">
                <a:srgbClr val="009AA7">
                  <a:shade val="30000"/>
                  <a:satMod val="115000"/>
                </a:srgbClr>
              </a:gs>
              <a:gs pos="50000">
                <a:srgbClr val="009AA7">
                  <a:shade val="67500"/>
                  <a:satMod val="115000"/>
                </a:srgbClr>
              </a:gs>
              <a:gs pos="100000">
                <a:srgbClr val="009A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A7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20551" y="3916227"/>
            <a:ext cx="2487706" cy="2943564"/>
            <a:chOff x="7170496" y="3986306"/>
            <a:chExt cx="2487706" cy="2943564"/>
          </a:xfrm>
        </p:grpSpPr>
        <p:sp>
          <p:nvSpPr>
            <p:cNvPr id="13" name="Rectangle 12"/>
            <p:cNvSpPr/>
            <p:nvPr/>
          </p:nvSpPr>
          <p:spPr>
            <a:xfrm>
              <a:off x="7170496" y="5008282"/>
              <a:ext cx="2487706" cy="1921588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7170496" y="3986306"/>
              <a:ext cx="2487706" cy="1021976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9043349" y="2491812"/>
            <a:ext cx="2487706" cy="4376298"/>
            <a:chOff x="9043349" y="2495149"/>
            <a:chExt cx="2487706" cy="4376298"/>
          </a:xfrm>
        </p:grpSpPr>
        <p:sp>
          <p:nvSpPr>
            <p:cNvPr id="16" name="Rectangle 15"/>
            <p:cNvSpPr/>
            <p:nvPr/>
          </p:nvSpPr>
          <p:spPr>
            <a:xfrm>
              <a:off x="9043349" y="3517125"/>
              <a:ext cx="2487706" cy="3354322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9043349" y="2495149"/>
              <a:ext cx="2487706" cy="1021976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9708258" y="1342514"/>
            <a:ext cx="2487706" cy="5522258"/>
            <a:chOff x="-1" y="1349188"/>
            <a:chExt cx="2487706" cy="5522258"/>
          </a:xfrm>
          <a:solidFill>
            <a:srgbClr val="000000">
              <a:alpha val="5098"/>
            </a:srgbClr>
          </a:solidFill>
        </p:grpSpPr>
        <p:sp>
          <p:nvSpPr>
            <p:cNvPr id="19" name="Isosceles Triangle 18"/>
            <p:cNvSpPr/>
            <p:nvPr/>
          </p:nvSpPr>
          <p:spPr>
            <a:xfrm>
              <a:off x="-1" y="1349188"/>
              <a:ext cx="2487706" cy="1021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" y="2371163"/>
              <a:ext cx="2487706" cy="45002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7609" y="4558125"/>
            <a:ext cx="1866961" cy="2301969"/>
            <a:chOff x="14283" y="4574810"/>
            <a:chExt cx="1866961" cy="2301969"/>
          </a:xfrm>
        </p:grpSpPr>
        <p:sp>
          <p:nvSpPr>
            <p:cNvPr id="22" name="Isosceles Triangle 21"/>
            <p:cNvSpPr/>
            <p:nvPr/>
          </p:nvSpPr>
          <p:spPr>
            <a:xfrm>
              <a:off x="19798" y="4574810"/>
              <a:ext cx="1861446" cy="764702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283" y="5339531"/>
              <a:ext cx="1861446" cy="1537248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962935" y="4881754"/>
            <a:ext cx="1861446" cy="1976247"/>
            <a:chOff x="962935" y="4881754"/>
            <a:chExt cx="1861446" cy="1976247"/>
          </a:xfrm>
          <a:solidFill>
            <a:srgbClr val="000000">
              <a:alpha val="5098"/>
            </a:srgbClr>
          </a:solidFill>
        </p:grpSpPr>
        <p:sp>
          <p:nvSpPr>
            <p:cNvPr id="25" name="Isosceles Triangle 24"/>
            <p:cNvSpPr/>
            <p:nvPr/>
          </p:nvSpPr>
          <p:spPr>
            <a:xfrm>
              <a:off x="962935" y="4881754"/>
              <a:ext cx="1861446" cy="7647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2935" y="5646457"/>
              <a:ext cx="1861446" cy="1211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08" y="897475"/>
            <a:ext cx="4020409" cy="1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D0417-81F7-496A-B8B0-E71E45F33C9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82F07-7518-4101-B9EC-146F0E2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0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D0417-81F7-496A-B8B0-E71E45F33C93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82F07-7518-4101-B9EC-146F0E2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3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3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5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E7C5-B9E0-4268-B0A1-5682E02E2D97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F97F9-3023-4650-86B5-10EC480EF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67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short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67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830383" cy="6858000"/>
            <a:chOff x="0" y="0"/>
            <a:chExt cx="830383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524435" cy="6858000"/>
            </a:xfrm>
            <a:prstGeom prst="rect">
              <a:avLst/>
            </a:prstGeom>
            <a:solidFill>
              <a:srgbClr val="009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5400000">
              <a:off x="320118" y="888231"/>
              <a:ext cx="713490" cy="307041"/>
            </a:xfrm>
            <a:prstGeom prst="triangle">
              <a:avLst/>
            </a:prstGeom>
            <a:solidFill>
              <a:srgbClr val="009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0" y="526147"/>
              <a:ext cx="605496" cy="1003518"/>
              <a:chOff x="0" y="526147"/>
              <a:chExt cx="605496" cy="1003518"/>
            </a:xfrm>
          </p:grpSpPr>
          <p:sp>
            <p:nvSpPr>
              <p:cNvPr id="10" name="Isosceles Triangle 9"/>
              <p:cNvSpPr/>
              <p:nvPr/>
            </p:nvSpPr>
            <p:spPr>
              <a:xfrm rot="5400000">
                <a:off x="-90350" y="833819"/>
                <a:ext cx="986448" cy="40524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5400000">
                <a:off x="-393103" y="919250"/>
                <a:ext cx="986448" cy="200242"/>
              </a:xfrm>
              <a:prstGeom prst="rect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7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662E6B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800" kern="1200">
          <a:solidFill>
            <a:srgbClr val="4E4D55"/>
          </a:solidFill>
          <a:latin typeface="Franklin Gothic Book" panose="020B05030201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Franklin Gothic Book" panose="020B0503020102020204" pitchFamily="34" charset="0"/>
        <a:buChar char="▫"/>
        <a:defRPr sz="3600" kern="1200">
          <a:solidFill>
            <a:srgbClr val="4E4D55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rgbClr val="4E4D55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Franklin Gothic Book" panose="020B0503020102020204" pitchFamily="34" charset="0"/>
        <a:buChar char="▪"/>
        <a:defRPr sz="3000" kern="1200">
          <a:solidFill>
            <a:srgbClr val="4E4D55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Franklin Gothic Book" panose="020B0503020102020204" pitchFamily="34" charset="0"/>
        <a:buChar char="▪"/>
        <a:defRPr sz="2800" kern="1200">
          <a:solidFill>
            <a:srgbClr val="4E4D55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cdivoca.sharepoint.com/sites/Intranet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cdivoca.sharepoint.com/sites/Intranet/projects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cdivoca-80867eb9c8931a.sharepoint.com/sites/Intranet/regional-support/RST/MilestonesAndCompliance/MileCompdb/default.aspx#Tile=Milestone%20Tracker&amp;View=Milestone%20Tracker%20List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10332" cy="6858000"/>
          </a:xfrm>
          <a:prstGeom prst="rect">
            <a:avLst/>
          </a:prstGeom>
          <a:gradFill flip="none" rotWithShape="1">
            <a:gsLst>
              <a:gs pos="0">
                <a:srgbClr val="009AA7">
                  <a:shade val="30000"/>
                  <a:satMod val="115000"/>
                </a:srgbClr>
              </a:gs>
              <a:gs pos="50000">
                <a:srgbClr val="009AA7">
                  <a:shade val="67500"/>
                  <a:satMod val="115000"/>
                </a:srgbClr>
              </a:gs>
              <a:gs pos="100000">
                <a:srgbClr val="009A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A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210332" cy="188806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9" y="487113"/>
            <a:ext cx="3731286" cy="963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7227" y="5996290"/>
            <a:ext cx="2487706" cy="861710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227227" y="4974314"/>
            <a:ext cx="2487706" cy="1021976"/>
          </a:xfrm>
          <a:prstGeom prst="triangle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43349" y="4555188"/>
            <a:ext cx="2487706" cy="2302812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9043349" y="3533212"/>
            <a:ext cx="2487706" cy="1021976"/>
          </a:xfrm>
          <a:prstGeom prst="triangle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9714932" y="2390588"/>
            <a:ext cx="2487706" cy="1021976"/>
          </a:xfrm>
          <a:prstGeom prst="triangle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14932" y="3412563"/>
            <a:ext cx="2487706" cy="3445437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72" y="4558125"/>
            <a:ext cx="1866961" cy="2301969"/>
            <a:chOff x="14283" y="4574810"/>
            <a:chExt cx="1866961" cy="2301969"/>
          </a:xfrm>
        </p:grpSpPr>
        <p:sp>
          <p:nvSpPr>
            <p:cNvPr id="12" name="Isosceles Triangle 11"/>
            <p:cNvSpPr/>
            <p:nvPr/>
          </p:nvSpPr>
          <p:spPr>
            <a:xfrm>
              <a:off x="19798" y="4574810"/>
              <a:ext cx="1861446" cy="764702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283" y="5339531"/>
              <a:ext cx="1861446" cy="1537248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2935" y="4881754"/>
            <a:ext cx="1861446" cy="1976247"/>
            <a:chOff x="962935" y="4881754"/>
            <a:chExt cx="1861446" cy="1976247"/>
          </a:xfrm>
          <a:solidFill>
            <a:srgbClr val="000000">
              <a:alpha val="5098"/>
            </a:srgbClr>
          </a:solidFill>
        </p:grpSpPr>
        <p:sp>
          <p:nvSpPr>
            <p:cNvPr id="15" name="Isosceles Triangle 14"/>
            <p:cNvSpPr/>
            <p:nvPr/>
          </p:nvSpPr>
          <p:spPr>
            <a:xfrm>
              <a:off x="962935" y="4881754"/>
              <a:ext cx="1861446" cy="7647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62935" y="5646457"/>
              <a:ext cx="1861446" cy="1211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96469" y="2312739"/>
            <a:ext cx="11831408" cy="19252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Learning, Evaluation &amp; Analysis Platform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21565" y="4556032"/>
            <a:ext cx="9144000" cy="13554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Overview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9" y="109356"/>
            <a:ext cx="4495453" cy="17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728" y="29997"/>
            <a:ext cx="2365234" cy="1889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" y="2934391"/>
            <a:ext cx="2448650" cy="1834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3" y="55512"/>
            <a:ext cx="3702021" cy="2502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Oval 19"/>
          <p:cNvSpPr/>
          <p:nvPr/>
        </p:nvSpPr>
        <p:spPr>
          <a:xfrm>
            <a:off x="1442720" y="280871"/>
            <a:ext cx="8656320" cy="4067609"/>
          </a:xfrm>
          <a:prstGeom prst="ellipse">
            <a:avLst/>
          </a:prstGeom>
          <a:gradFill flip="none" rotWithShape="1">
            <a:gsLst>
              <a:gs pos="100000">
                <a:srgbClr val="F8F8F8">
                  <a:alpha val="47000"/>
                </a:srgbClr>
              </a:gs>
              <a:gs pos="9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 rot="10800000" flipH="1">
            <a:off x="5676371" y="1482952"/>
            <a:ext cx="1197921" cy="1249916"/>
          </a:xfrm>
          <a:prstGeom prst="bentArrow">
            <a:avLst>
              <a:gd name="adj1" fmla="val 25000"/>
              <a:gd name="adj2" fmla="val 24383"/>
              <a:gd name="adj3" fmla="val 40447"/>
              <a:gd name="adj4" fmla="val 59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0800000">
            <a:off x="4626119" y="1482954"/>
            <a:ext cx="1274349" cy="1249916"/>
          </a:xfrm>
          <a:prstGeom prst="bentArrow">
            <a:avLst>
              <a:gd name="adj1" fmla="val 25000"/>
              <a:gd name="adj2" fmla="val 22390"/>
              <a:gd name="adj3" fmla="val 40447"/>
              <a:gd name="adj4" fmla="val 59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3904" y="1334728"/>
            <a:ext cx="2472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FULL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DETAILS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1358" y="3171970"/>
            <a:ext cx="2245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RESPONSIBLE: PROJECT STAFF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1439" y="3183749"/>
            <a:ext cx="2245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RESPONSIBLE: REGIONAL STAFF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3" y="4828239"/>
            <a:ext cx="1870415" cy="1989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486" y="5051124"/>
            <a:ext cx="3249260" cy="162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6458" y="5360882"/>
            <a:ext cx="4225722" cy="1320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2528" y="5093669"/>
            <a:ext cx="2244319" cy="1677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Left-Right Arrow 1"/>
          <p:cNvSpPr/>
          <p:nvPr/>
        </p:nvSpPr>
        <p:spPr>
          <a:xfrm>
            <a:off x="4521487" y="3520982"/>
            <a:ext cx="2534484" cy="1078371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checks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4430" y="1966823"/>
            <a:ext cx="1637957" cy="1390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3647" y="3567613"/>
            <a:ext cx="2542624" cy="1318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5558" y="225654"/>
            <a:ext cx="1238250" cy="1257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43A01-A893-421D-905C-9F612C817F7B}"/>
              </a:ext>
            </a:extLst>
          </p:cNvPr>
          <p:cNvSpPr/>
          <p:nvPr/>
        </p:nvSpPr>
        <p:spPr>
          <a:xfrm>
            <a:off x="7012530" y="1336827"/>
            <a:ext cx="21905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FAST &amp;</a:t>
            </a:r>
          </a:p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EASY</a:t>
            </a:r>
            <a:endParaRPr lang="en-GB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0"/>
            <a:ext cx="961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/>
          </a:bodyPr>
          <a:lstStyle/>
          <a:p>
            <a:r>
              <a:rPr lang="en-US" dirty="0"/>
              <a:t>Global LEAP Leads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4176" y="3757654"/>
            <a:ext cx="5490273" cy="295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International MIS Specialists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Project Startup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Follow-on trips (on request)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Remote tech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Upgrades/improvements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6616" y="1823043"/>
            <a:ext cx="5516880" cy="1525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800" kern="1200" baseline="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▫"/>
              <a:defRPr sz="3600" kern="120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▪"/>
              <a:defRPr sz="3000" kern="120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▪"/>
              <a:defRPr sz="2800" kern="120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International M&amp;E Specialists</a:t>
            </a:r>
          </a:p>
          <a:p>
            <a:r>
              <a:rPr lang="en-US" dirty="0"/>
              <a:t>Follow-up support</a:t>
            </a:r>
          </a:p>
          <a:p>
            <a:r>
              <a:rPr lang="en-US" dirty="0"/>
              <a:t>System QC and monitoring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965" y="4761645"/>
            <a:ext cx="2005020" cy="92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772" y="2478618"/>
            <a:ext cx="2576070" cy="928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076" y="2531668"/>
            <a:ext cx="2639520" cy="992160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9540076" y="3827232"/>
            <a:ext cx="1878013" cy="915987"/>
            <a:chOff x="4210" y="973"/>
            <a:chExt cx="1183" cy="57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10" y="973"/>
              <a:ext cx="118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" y="989"/>
              <a:ext cx="539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773" y="1225"/>
              <a:ext cx="5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Amit Kohli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773" y="1355"/>
              <a:ext cx="50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Director 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199" y="1355"/>
              <a:ext cx="13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&amp;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5272" y="1355"/>
              <a:ext cx="11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4"/>
          <p:cNvGrpSpPr>
            <a:grpSpLocks noChangeAspect="1"/>
          </p:cNvGrpSpPr>
          <p:nvPr/>
        </p:nvGrpSpPr>
        <p:grpSpPr bwMode="auto">
          <a:xfrm>
            <a:off x="6858772" y="3705364"/>
            <a:ext cx="2012951" cy="979487"/>
            <a:chOff x="4210" y="1595"/>
            <a:chExt cx="1268" cy="617"/>
          </a:xfrm>
        </p:grpSpPr>
        <p:sp>
          <p:nvSpPr>
            <p:cNvPr id="1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210" y="1595"/>
              <a:ext cx="1231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1603"/>
              <a:ext cx="53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727" y="1895"/>
              <a:ext cx="75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Jeremy Barnes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727" y="2024"/>
              <a:ext cx="50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Director 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154" y="2024"/>
              <a:ext cx="13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&amp;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227" y="2024"/>
              <a:ext cx="11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0A12B8-A20D-4B27-BBDE-CDD7238D7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4329" y="1641083"/>
            <a:ext cx="713015" cy="7051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35196E-9A54-4462-85EA-7C452335A5DB}"/>
              </a:ext>
            </a:extLst>
          </p:cNvPr>
          <p:cNvSpPr txBox="1"/>
          <p:nvPr/>
        </p:nvSpPr>
        <p:spPr>
          <a:xfrm>
            <a:off x="10277344" y="1781078"/>
            <a:ext cx="1902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Silimane Ngoma</a:t>
            </a:r>
          </a:p>
          <a:p>
            <a:r>
              <a:rPr lang="en-US" sz="1400" dirty="0"/>
              <a:t>Regional Director MERL</a:t>
            </a:r>
            <a:endParaRPr lang="en-GB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4D5F0C-3E4D-4696-823E-45D953675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815" y="1639741"/>
            <a:ext cx="805894" cy="8058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2566C3-BF6B-4180-8D3A-AA3466FE3F3F}"/>
              </a:ext>
            </a:extLst>
          </p:cNvPr>
          <p:cNvSpPr txBox="1"/>
          <p:nvPr/>
        </p:nvSpPr>
        <p:spPr>
          <a:xfrm>
            <a:off x="7732729" y="1823043"/>
            <a:ext cx="1738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Niri</a:t>
            </a:r>
            <a:r>
              <a:rPr lang="en-US" sz="1400" b="1" dirty="0"/>
              <a:t> Ramasinjatovo</a:t>
            </a:r>
          </a:p>
          <a:p>
            <a:r>
              <a:rPr lang="en-US" sz="1400" dirty="0"/>
              <a:t>Senior Director MERL</a:t>
            </a:r>
            <a:endParaRPr lang="en-GB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97AE51-8988-4513-B398-C940EA41A399}"/>
              </a:ext>
            </a:extLst>
          </p:cNvPr>
          <p:cNvSpPr/>
          <p:nvPr/>
        </p:nvSpPr>
        <p:spPr>
          <a:xfrm>
            <a:off x="7319163" y="5930892"/>
            <a:ext cx="456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+ 27 Project experts!</a:t>
            </a:r>
          </a:p>
        </p:txBody>
      </p:sp>
    </p:spTree>
    <p:extLst>
      <p:ext uri="{BB962C8B-B14F-4D97-AF65-F5344CB8AC3E}">
        <p14:creationId xmlns:p14="http://schemas.microsoft.com/office/powerpoint/2010/main" val="240390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9824" y="7027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Finding a project’s LEAP Site and description of LEAP Landing page</a:t>
            </a:r>
          </a:p>
        </p:txBody>
      </p:sp>
    </p:spTree>
    <p:extLst>
      <p:ext uri="{BB962C8B-B14F-4D97-AF65-F5344CB8AC3E}">
        <p14:creationId xmlns:p14="http://schemas.microsoft.com/office/powerpoint/2010/main" val="331161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/>
          </a:bodyPr>
          <a:lstStyle/>
          <a:p>
            <a:r>
              <a:rPr lang="en-US" dirty="0"/>
              <a:t>Finding a Project’s LEAP – </a:t>
            </a:r>
            <a:r>
              <a:rPr lang="en-US"/>
              <a:t>AV Intranet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426" y="6099451"/>
            <a:ext cx="10515600" cy="7585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https://acdivoca.sharepoint.com/sites/Intranet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2682"/>
          <a:stretch/>
        </p:blipFill>
        <p:spPr>
          <a:xfrm>
            <a:off x="1603833" y="1597923"/>
            <a:ext cx="9221153" cy="4243976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603833" y="4104708"/>
            <a:ext cx="1294112" cy="425089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675250" y="3691240"/>
            <a:ext cx="771164" cy="125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/>
          </a:bodyPr>
          <a:lstStyle/>
          <a:p>
            <a:r>
              <a:rPr lang="en-US" dirty="0"/>
              <a:t>Finding a Project’s LEAP –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426" y="6099451"/>
            <a:ext cx="10515600" cy="7585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https://acdivoca.sharepoint.com/sites/Intranet/projects</a:t>
            </a:r>
            <a:r>
              <a:rPr lang="en-US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24" y="1637096"/>
            <a:ext cx="10293148" cy="3882732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10240" y="3615396"/>
            <a:ext cx="1592208" cy="1905961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1088560" y="3121499"/>
            <a:ext cx="771164" cy="125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560" y="4286331"/>
            <a:ext cx="18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Select the country</a:t>
            </a:r>
          </a:p>
        </p:txBody>
      </p:sp>
    </p:spTree>
    <p:extLst>
      <p:ext uri="{BB962C8B-B14F-4D97-AF65-F5344CB8AC3E}">
        <p14:creationId xmlns:p14="http://schemas.microsoft.com/office/powerpoint/2010/main" val="428583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/>
          </a:bodyPr>
          <a:lstStyle/>
          <a:p>
            <a:r>
              <a:rPr lang="en-US" dirty="0"/>
              <a:t>Finding a Project’s LEAP – Country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70" y="2014333"/>
            <a:ext cx="10200589" cy="404263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813623" y="4255174"/>
            <a:ext cx="1525926" cy="277071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624734" y="3744353"/>
            <a:ext cx="771164" cy="125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627" y="4909185"/>
            <a:ext cx="18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Select the project</a:t>
            </a:r>
          </a:p>
        </p:txBody>
      </p:sp>
    </p:spTree>
    <p:extLst>
      <p:ext uri="{BB962C8B-B14F-4D97-AF65-F5344CB8AC3E}">
        <p14:creationId xmlns:p14="http://schemas.microsoft.com/office/powerpoint/2010/main" val="43596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/>
          </a:bodyPr>
          <a:lstStyle/>
          <a:p>
            <a:r>
              <a:rPr lang="en-US" dirty="0"/>
              <a:t>Finding a Project’s LEAP – Project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35" y="1802296"/>
            <a:ext cx="9370713" cy="4579032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507977" y="4917577"/>
            <a:ext cx="1586164" cy="265625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614594" y="4718795"/>
            <a:ext cx="1784049" cy="6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4594" y="4060076"/>
            <a:ext cx="18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Click Project LEAP</a:t>
            </a:r>
          </a:p>
        </p:txBody>
      </p:sp>
    </p:spTree>
    <p:extLst>
      <p:ext uri="{BB962C8B-B14F-4D97-AF65-F5344CB8AC3E}">
        <p14:creationId xmlns:p14="http://schemas.microsoft.com/office/powerpoint/2010/main" val="193900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/>
          </a:bodyPr>
          <a:lstStyle/>
          <a:p>
            <a:r>
              <a:rPr lang="en-US" dirty="0"/>
              <a:t>Project LEAP Landing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24" y="1570966"/>
            <a:ext cx="10405403" cy="51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4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LEAP Landing Page – MIS Administrators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870"/>
          <a:stretch/>
        </p:blipFill>
        <p:spPr>
          <a:xfrm>
            <a:off x="4373200" y="2042160"/>
            <a:ext cx="7710948" cy="338951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5638800" y="2499359"/>
            <a:ext cx="6445348" cy="2932315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97520" y="1825624"/>
            <a:ext cx="3675680" cy="3639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Responsible for:</a:t>
            </a:r>
          </a:p>
          <a:p>
            <a:r>
              <a:rPr lang="en-US" sz="2400" dirty="0"/>
              <a:t>Project M&amp;E Data Management</a:t>
            </a:r>
          </a:p>
          <a:p>
            <a:r>
              <a:rPr lang="en-US" sz="2400" dirty="0"/>
              <a:t>Visualization &amp; Analytics</a:t>
            </a:r>
          </a:p>
          <a:p>
            <a:r>
              <a:rPr lang="en-US" sz="2400" dirty="0"/>
              <a:t>Ad Hoc Queries</a:t>
            </a:r>
          </a:p>
        </p:txBody>
      </p:sp>
    </p:spTree>
    <p:extLst>
      <p:ext uri="{BB962C8B-B14F-4D97-AF65-F5344CB8AC3E}">
        <p14:creationId xmlns:p14="http://schemas.microsoft.com/office/powerpoint/2010/main" val="165361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/>
          </a:bodyPr>
          <a:lstStyle/>
          <a:p>
            <a:r>
              <a:rPr lang="en-US" dirty="0"/>
              <a:t>LEAP Problem Statement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22140-9E44-41BF-AFFE-A1403D00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14073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 problems:</a:t>
            </a:r>
          </a:p>
          <a:p>
            <a:pPr lvl="1"/>
            <a:r>
              <a:rPr lang="en-US" dirty="0"/>
              <a:t>Unstandardized databases complicated data usage</a:t>
            </a:r>
          </a:p>
          <a:p>
            <a:pPr lvl="1"/>
            <a:r>
              <a:rPr lang="en-US" dirty="0"/>
              <a:t>Deliverables, documents and dashboards uneven across projects</a:t>
            </a:r>
            <a:endParaRPr lang="en-GB" dirty="0"/>
          </a:p>
          <a:p>
            <a:pPr lvl="1"/>
            <a:r>
              <a:rPr lang="en-US" dirty="0"/>
              <a:t>MERL pages not very “friendly”/useful</a:t>
            </a:r>
          </a:p>
          <a:p>
            <a:pPr lvl="1"/>
            <a:r>
              <a:rPr lang="en-US" dirty="0" err="1"/>
              <a:t>Capisc</a:t>
            </a:r>
            <a:r>
              <a:rPr lang="en-US" dirty="0"/>
              <a:t> not sufficient for project needs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3B0DB-5148-496C-B989-7D0F9B1EA6AB}"/>
              </a:ext>
            </a:extLst>
          </p:cNvPr>
          <p:cNvSpPr/>
          <p:nvPr/>
        </p:nvSpPr>
        <p:spPr>
          <a:xfrm>
            <a:off x="1393421" y="5276318"/>
            <a:ext cx="91432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Since 2013, LEAP!</a:t>
            </a:r>
          </a:p>
        </p:txBody>
      </p:sp>
    </p:spTree>
    <p:extLst>
      <p:ext uri="{BB962C8B-B14F-4D97-AF65-F5344CB8AC3E}">
        <p14:creationId xmlns:p14="http://schemas.microsoft.com/office/powerpoint/2010/main" val="30691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72" y="1482164"/>
            <a:ext cx="10734675" cy="5114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LEAP Landing Page – Theory of Change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070672" y="4022913"/>
            <a:ext cx="4508493" cy="2557463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8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LEAP Landing Page – Dashboards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72" y="1465452"/>
            <a:ext cx="10734675" cy="511492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5605489" y="4022913"/>
            <a:ext cx="4956494" cy="2557463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6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LEAP Landing Page – Learning &amp; Impacts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59" y="1984513"/>
            <a:ext cx="9267825" cy="36576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694559" y="2345634"/>
            <a:ext cx="4467702" cy="22926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LEAP Landing Page – Filing Cabinet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74" y="1379308"/>
            <a:ext cx="7048914" cy="5362528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5628323" y="1678862"/>
            <a:ext cx="3699965" cy="5062973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LEAP Landing Page – Database Summaries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39" y="1495734"/>
            <a:ext cx="6792773" cy="515168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939213" y="1490145"/>
            <a:ext cx="3568685" cy="463236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97520" y="1825624"/>
            <a:ext cx="4033506" cy="3639005"/>
          </a:xfrm>
        </p:spPr>
        <p:txBody>
          <a:bodyPr>
            <a:normAutofit/>
          </a:bodyPr>
          <a:lstStyle/>
          <a:p>
            <a:r>
              <a:rPr lang="en-US" sz="2400" dirty="0"/>
              <a:t>Top-level view of all project data</a:t>
            </a:r>
          </a:p>
          <a:p>
            <a:r>
              <a:rPr lang="en-US" sz="2400" dirty="0"/>
              <a:t>Measurement according to current year’s time lapse</a:t>
            </a:r>
          </a:p>
        </p:txBody>
      </p:sp>
    </p:spTree>
    <p:extLst>
      <p:ext uri="{BB962C8B-B14F-4D97-AF65-F5344CB8AC3E}">
        <p14:creationId xmlns:p14="http://schemas.microsoft.com/office/powerpoint/2010/main" val="285008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LEAP Landing Page – Database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81" y="1838876"/>
            <a:ext cx="4924425" cy="4438650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97520" y="1825624"/>
            <a:ext cx="5835802" cy="3639005"/>
          </a:xfrm>
        </p:spPr>
        <p:txBody>
          <a:bodyPr>
            <a:normAutofit/>
          </a:bodyPr>
          <a:lstStyle/>
          <a:p>
            <a:r>
              <a:rPr lang="en-US" sz="2400" dirty="0"/>
              <a:t>Flow of information arriving into the MIS</a:t>
            </a:r>
          </a:p>
          <a:p>
            <a:r>
              <a:rPr lang="en-US" sz="2400" dirty="0"/>
              <a:t>If activities are being implemented, data should be increasing</a:t>
            </a:r>
          </a:p>
          <a:p>
            <a:r>
              <a:rPr lang="en-US" sz="2400" dirty="0"/>
              <a:t>Flat lines are meaningful, but not always bad!</a:t>
            </a:r>
          </a:p>
        </p:txBody>
      </p:sp>
    </p:spTree>
    <p:extLst>
      <p:ext uri="{BB962C8B-B14F-4D97-AF65-F5344CB8AC3E}">
        <p14:creationId xmlns:p14="http://schemas.microsoft.com/office/powerpoint/2010/main" val="127798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9824" y="7027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Indicator Tally &amp; Bullet Chart</a:t>
            </a:r>
          </a:p>
        </p:txBody>
      </p:sp>
    </p:spTree>
    <p:extLst>
      <p:ext uri="{BB962C8B-B14F-4D97-AF65-F5344CB8AC3E}">
        <p14:creationId xmlns:p14="http://schemas.microsoft.com/office/powerpoint/2010/main" val="3443289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 Tally – Navigation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59" y="1463040"/>
            <a:ext cx="10376441" cy="5140911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614595" y="4413996"/>
            <a:ext cx="1094936" cy="6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334" y="3331206"/>
            <a:ext cx="1893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Click Live Indicator Tally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1815559" y="4625009"/>
            <a:ext cx="1523989" cy="251791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9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75" y="1908312"/>
            <a:ext cx="9771325" cy="4706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 Tally – Automated IPTT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6104" y="1492813"/>
            <a:ext cx="206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Note the date of calculation!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505842" y="1908312"/>
            <a:ext cx="1750262" cy="304801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8943" y="3180183"/>
            <a:ext cx="2062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Indicators and performance (target, actual, % achieved) by FY and </a:t>
            </a:r>
            <a:r>
              <a:rPr lang="en-US" sz="2400" b="1" dirty="0" err="1"/>
              <a:t>LoP</a:t>
            </a:r>
            <a:endParaRPr lang="en-US" sz="2400" b="1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2382174" y="2213113"/>
            <a:ext cx="1778345" cy="33196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26014" y="1431147"/>
            <a:ext cx="236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Get Excel Copy</a:t>
            </a:r>
          </a:p>
        </p:txBody>
      </p:sp>
    </p:spTree>
    <p:extLst>
      <p:ext uri="{BB962C8B-B14F-4D97-AF65-F5344CB8AC3E}">
        <p14:creationId xmlns:p14="http://schemas.microsoft.com/office/powerpoint/2010/main" val="189201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21" y="1319454"/>
            <a:ext cx="7534275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 Tally – Automated IPTT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873" y="1690688"/>
            <a:ext cx="3301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Output achievement with time lapse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673" y="3006629"/>
            <a:ext cx="307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much is needed to be “current”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4130039" y="4128799"/>
            <a:ext cx="1247837" cy="218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5577840" y="3227279"/>
            <a:ext cx="822960" cy="186481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672" y="3972050"/>
            <a:ext cx="330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Status 2 weeks ago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446893" y="4181608"/>
            <a:ext cx="283347" cy="186481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>
            <a:off x="3747197" y="3199159"/>
            <a:ext cx="1767840" cy="193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4671" y="5237184"/>
            <a:ext cx="226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Value added last 2 weeks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2758441" y="5434221"/>
            <a:ext cx="2784406" cy="189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5588566" y="5417531"/>
            <a:ext cx="1056074" cy="206029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1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conceptual 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99" y="1939251"/>
            <a:ext cx="7101068" cy="40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1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 Tally – Interpretation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0672" y="3121551"/>
            <a:ext cx="10515600" cy="2867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Examples: </a:t>
            </a:r>
          </a:p>
          <a:p>
            <a:r>
              <a:rPr lang="en-US" dirty="0"/>
              <a:t>Some activities may be planned for later in the year (slow for several months then a surge)</a:t>
            </a:r>
          </a:p>
          <a:p>
            <a:r>
              <a:rPr lang="en-US" dirty="0"/>
              <a:t>Situation on the ground halts activities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070672" y="1862964"/>
            <a:ext cx="10515600" cy="999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800" kern="1200" baseline="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▫"/>
              <a:defRPr sz="3600" kern="120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▪"/>
              <a:defRPr sz="3000" kern="120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▪"/>
              <a:defRPr sz="2800" kern="1200">
                <a:solidFill>
                  <a:srgbClr val="4E4D55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Target achievement is not always linear, so slow movement not always a sign of bad performance!</a:t>
            </a:r>
          </a:p>
        </p:txBody>
      </p:sp>
    </p:spTree>
    <p:extLst>
      <p:ext uri="{BB962C8B-B14F-4D97-AF65-F5344CB8AC3E}">
        <p14:creationId xmlns:p14="http://schemas.microsoft.com/office/powerpoint/2010/main" val="645568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67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we need from project staff?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159162" y="1548388"/>
            <a:ext cx="10515600" cy="4974331"/>
          </a:xfrm>
        </p:spPr>
        <p:txBody>
          <a:bodyPr>
            <a:normAutofit/>
          </a:bodyPr>
          <a:lstStyle/>
          <a:p>
            <a:r>
              <a:rPr lang="en-US" sz="4400" dirty="0"/>
              <a:t>Upload </a:t>
            </a:r>
            <a:r>
              <a:rPr lang="en-US" sz="4400" b="1" u="sng" dirty="0"/>
              <a:t>ALL</a:t>
            </a:r>
            <a:r>
              <a:rPr lang="en-US" sz="4400" dirty="0"/>
              <a:t> data</a:t>
            </a:r>
          </a:p>
          <a:p>
            <a:r>
              <a:rPr lang="en-US" sz="4400" dirty="0"/>
              <a:t>Work with us to ensure automated queries are correct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Use it! </a:t>
            </a:r>
            <a:r>
              <a:rPr lang="en-US" sz="4400" dirty="0">
                <a:sym typeface="Wingdings" panose="05000000000000000000" pitchFamily="2" charset="2"/>
              </a:rPr>
              <a:t>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3325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9824" y="7027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M&amp;E Deliverables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CFBBC-661C-44B7-95DF-806CC109609C}"/>
              </a:ext>
            </a:extLst>
          </p:cNvPr>
          <p:cNvSpPr txBox="1"/>
          <p:nvPr/>
        </p:nvSpPr>
        <p:spPr>
          <a:xfrm>
            <a:off x="1391054" y="1926077"/>
            <a:ext cx="10434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Follow-up on M&amp;E Obligations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Hard</a:t>
            </a:r>
            <a:r>
              <a:rPr lang="en-US" sz="3200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Contractual Obligations (Annual Report, Database created,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Soft</a:t>
            </a:r>
            <a:r>
              <a:rPr lang="en-US" sz="3200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Intermediate goals for Hard deadlines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Action Point items: (DQA findings, MIS findings,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67420-C6DE-42AB-A470-848BCA87FE12}"/>
              </a:ext>
            </a:extLst>
          </p:cNvPr>
          <p:cNvSpPr/>
          <p:nvPr/>
        </p:nvSpPr>
        <p:spPr>
          <a:xfrm>
            <a:off x="4847617" y="5865617"/>
            <a:ext cx="286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hlinkClick r:id="rId2"/>
              </a:rPr>
              <a:t>Database here!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47824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3890CC-E6DC-416B-BF04-D32BB771D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89" y="0"/>
            <a:ext cx="10400222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8BFB13-1D88-4449-9B34-2EFEA7F1F607}"/>
              </a:ext>
            </a:extLst>
          </p:cNvPr>
          <p:cNvGrpSpPr/>
          <p:nvPr/>
        </p:nvGrpSpPr>
        <p:grpSpPr>
          <a:xfrm>
            <a:off x="895889" y="0"/>
            <a:ext cx="4892069" cy="502418"/>
            <a:chOff x="895889" y="0"/>
            <a:chExt cx="4892069" cy="5024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F9034E5-4BCF-4052-A0CA-10C66FA2ACEB}"/>
                </a:ext>
              </a:extLst>
            </p:cNvPr>
            <p:cNvSpPr/>
            <p:nvPr/>
          </p:nvSpPr>
          <p:spPr>
            <a:xfrm>
              <a:off x="895889" y="0"/>
              <a:ext cx="2028181" cy="50241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2E53158-6A67-4900-B65F-F78D8CB59FEA}"/>
                </a:ext>
              </a:extLst>
            </p:cNvPr>
            <p:cNvSpPr/>
            <p:nvPr/>
          </p:nvSpPr>
          <p:spPr>
            <a:xfrm flipH="1">
              <a:off x="3035030" y="158796"/>
              <a:ext cx="1108953" cy="18482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F213B1-A3D8-4D36-A027-FAB2ED1226A6}"/>
                </a:ext>
              </a:extLst>
            </p:cNvPr>
            <p:cNvSpPr txBox="1"/>
            <p:nvPr/>
          </p:nvSpPr>
          <p:spPr>
            <a:xfrm>
              <a:off x="4143983" y="66543"/>
              <a:ext cx="1643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FF"/>
                  </a:highlight>
                </a:rPr>
                <a:t>Project selector</a:t>
              </a:r>
              <a:endParaRPr lang="en-GB" dirty="0">
                <a:solidFill>
                  <a:srgbClr val="FF0000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D5C586-EC70-4547-8A29-E6267805DCA4}"/>
              </a:ext>
            </a:extLst>
          </p:cNvPr>
          <p:cNvGrpSpPr/>
          <p:nvPr/>
        </p:nvGrpSpPr>
        <p:grpSpPr>
          <a:xfrm>
            <a:off x="876434" y="1640731"/>
            <a:ext cx="5592460" cy="502418"/>
            <a:chOff x="895889" y="0"/>
            <a:chExt cx="5253842" cy="50241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16C3C34-1A70-4BCC-99F6-F00D18CD5513}"/>
                </a:ext>
              </a:extLst>
            </p:cNvPr>
            <p:cNvSpPr/>
            <p:nvPr/>
          </p:nvSpPr>
          <p:spPr>
            <a:xfrm>
              <a:off x="895889" y="0"/>
              <a:ext cx="2028181" cy="50241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E8F3A14-47D2-4CDA-8626-E23745A279BD}"/>
                </a:ext>
              </a:extLst>
            </p:cNvPr>
            <p:cNvSpPr/>
            <p:nvPr/>
          </p:nvSpPr>
          <p:spPr>
            <a:xfrm flipH="1">
              <a:off x="3035030" y="158796"/>
              <a:ext cx="1108953" cy="18482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DAD8-9DD5-41ED-92FD-28EE7FA1578E}"/>
                </a:ext>
              </a:extLst>
            </p:cNvPr>
            <p:cNvSpPr txBox="1"/>
            <p:nvPr/>
          </p:nvSpPr>
          <p:spPr>
            <a:xfrm>
              <a:off x="4143983" y="66543"/>
              <a:ext cx="200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FF"/>
                  </a:highlight>
                </a:rPr>
                <a:t>Soft/Hard Deadlines</a:t>
              </a:r>
              <a:endParaRPr lang="en-GB" dirty="0">
                <a:solidFill>
                  <a:srgbClr val="FF0000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61808E-5383-4AC6-87F9-4B59886F8D6C}"/>
              </a:ext>
            </a:extLst>
          </p:cNvPr>
          <p:cNvGrpSpPr/>
          <p:nvPr/>
        </p:nvGrpSpPr>
        <p:grpSpPr>
          <a:xfrm>
            <a:off x="876434" y="2168858"/>
            <a:ext cx="4892069" cy="700801"/>
            <a:chOff x="895889" y="0"/>
            <a:chExt cx="4892069" cy="5024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20C4BEA-62C2-4643-90DB-FB5E6E0CD94E}"/>
                </a:ext>
              </a:extLst>
            </p:cNvPr>
            <p:cNvSpPr/>
            <p:nvPr/>
          </p:nvSpPr>
          <p:spPr>
            <a:xfrm>
              <a:off x="895889" y="0"/>
              <a:ext cx="2028181" cy="50241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6DC11E5-D995-4F3F-8A6E-72C74526C7F5}"/>
                </a:ext>
              </a:extLst>
            </p:cNvPr>
            <p:cNvSpPr/>
            <p:nvPr/>
          </p:nvSpPr>
          <p:spPr>
            <a:xfrm flipH="1">
              <a:off x="3035030" y="158796"/>
              <a:ext cx="1108953" cy="18482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9BBFE1-8014-4855-8627-49CBA387D1CE}"/>
                </a:ext>
              </a:extLst>
            </p:cNvPr>
            <p:cNvSpPr txBox="1"/>
            <p:nvPr/>
          </p:nvSpPr>
          <p:spPr>
            <a:xfrm>
              <a:off x="4143983" y="66543"/>
              <a:ext cx="1643975" cy="26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FF"/>
                  </a:highlight>
                </a:rPr>
                <a:t>PY selector</a:t>
              </a:r>
              <a:endParaRPr lang="en-GB" dirty="0">
                <a:solidFill>
                  <a:srgbClr val="FF0000"/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50F4EC-1C11-467E-AEEB-C1AE09A6E773}"/>
              </a:ext>
            </a:extLst>
          </p:cNvPr>
          <p:cNvGrpSpPr/>
          <p:nvPr/>
        </p:nvGrpSpPr>
        <p:grpSpPr>
          <a:xfrm>
            <a:off x="4043922" y="1984353"/>
            <a:ext cx="7363149" cy="4873647"/>
            <a:chOff x="4043922" y="1984353"/>
            <a:chExt cx="7363149" cy="487364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C976072-E66C-4DBE-9FD9-21DEAEBD6CD9}"/>
                </a:ext>
              </a:extLst>
            </p:cNvPr>
            <p:cNvSpPr/>
            <p:nvPr/>
          </p:nvSpPr>
          <p:spPr>
            <a:xfrm>
              <a:off x="6948930" y="1984353"/>
              <a:ext cx="4458141" cy="4873647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2F92818-0548-4A1D-B21D-D0F33CFF0C8A}"/>
                </a:ext>
              </a:extLst>
            </p:cNvPr>
            <p:cNvSpPr/>
            <p:nvPr/>
          </p:nvSpPr>
          <p:spPr>
            <a:xfrm>
              <a:off x="5988421" y="4282637"/>
              <a:ext cx="849549" cy="18482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336FA5-42BD-425F-A922-4ACFAC9F0150}"/>
                </a:ext>
              </a:extLst>
            </p:cNvPr>
            <p:cNvSpPr txBox="1"/>
            <p:nvPr/>
          </p:nvSpPr>
          <p:spPr>
            <a:xfrm>
              <a:off x="4043922" y="4159563"/>
              <a:ext cx="2049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FF"/>
                  </a:highlight>
                </a:rPr>
                <a:t>Milestone Timeline</a:t>
              </a:r>
              <a:endParaRPr lang="en-GB" dirty="0">
                <a:solidFill>
                  <a:srgbClr val="FF0000"/>
                </a:solidFill>
                <a:highlight>
                  <a:srgbClr val="FFFFFF"/>
                </a:highlight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13578A-7BAB-4E87-8AED-C35E2C60F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23" y="1349923"/>
            <a:ext cx="10968197" cy="30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9726BD-F4C3-4210-B9CB-89B151ACA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042987"/>
            <a:ext cx="95821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46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67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we need from project staff?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159162" y="1548388"/>
            <a:ext cx="10515600" cy="4974331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Upload all deliverables to </a:t>
            </a:r>
            <a:r>
              <a:rPr lang="en-US" sz="4400" b="1" dirty="0">
                <a:solidFill>
                  <a:schemeClr val="accent3"/>
                </a:solidFill>
              </a:rPr>
              <a:t>Filing Cabinet</a:t>
            </a:r>
          </a:p>
          <a:p>
            <a:r>
              <a:rPr lang="en-US" sz="4400" dirty="0"/>
              <a:t>Ensure </a:t>
            </a:r>
            <a:r>
              <a:rPr lang="en-US" sz="4400" b="1" dirty="0">
                <a:solidFill>
                  <a:schemeClr val="accent3"/>
                </a:solidFill>
              </a:rPr>
              <a:t>Due dates </a:t>
            </a:r>
            <a:r>
              <a:rPr lang="en-US" sz="4400" dirty="0"/>
              <a:t>are correct</a:t>
            </a:r>
          </a:p>
          <a:p>
            <a:r>
              <a:rPr lang="en-US" sz="4400" dirty="0"/>
              <a:t>Ensure Milestones “</a:t>
            </a:r>
            <a:r>
              <a:rPr lang="en-US" sz="4400" b="1" dirty="0">
                <a:solidFill>
                  <a:schemeClr val="accent3"/>
                </a:solidFill>
              </a:rPr>
              <a:t>apply</a:t>
            </a:r>
            <a:r>
              <a:rPr lang="en-US" sz="4400" dirty="0"/>
              <a:t>”</a:t>
            </a:r>
          </a:p>
          <a:p>
            <a:r>
              <a:rPr lang="en-US" sz="4400" dirty="0"/>
              <a:t>Enter in when deliverables are “In-progress” &amp; “</a:t>
            </a:r>
            <a:r>
              <a:rPr lang="en-US" sz="4400" b="1" dirty="0">
                <a:solidFill>
                  <a:schemeClr val="accent3"/>
                </a:solidFill>
              </a:rPr>
              <a:t>Finalized</a:t>
            </a:r>
            <a:r>
              <a:rPr lang="en-US" sz="4400" dirty="0"/>
              <a:t>”</a:t>
            </a:r>
          </a:p>
          <a:p>
            <a:endParaRPr lang="en-US" sz="4400" dirty="0"/>
          </a:p>
          <a:p>
            <a:r>
              <a:rPr lang="en-US" sz="4400" dirty="0"/>
              <a:t>Use it! </a:t>
            </a:r>
            <a:r>
              <a:rPr lang="en-US" sz="4400" dirty="0">
                <a:sym typeface="Wingdings" panose="05000000000000000000" pitchFamily="2" charset="2"/>
              </a:rPr>
              <a:t>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8248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DC33-6B9E-4F8D-9D04-080E82B04D83}"/>
              </a:ext>
            </a:extLst>
          </p:cNvPr>
          <p:cNvSpPr txBox="1">
            <a:spLocks/>
          </p:cNvSpPr>
          <p:nvPr/>
        </p:nvSpPr>
        <p:spPr>
          <a:xfrm>
            <a:off x="1070672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Future initiatives</a:t>
            </a:r>
          </a:p>
        </p:txBody>
      </p:sp>
    </p:spTree>
    <p:extLst>
      <p:ext uri="{BB962C8B-B14F-4D97-AF65-F5344CB8AC3E}">
        <p14:creationId xmlns:p14="http://schemas.microsoft.com/office/powerpoint/2010/main" val="890919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435A5B7-CDAC-4F5E-ADC8-5BFC3386B250}"/>
              </a:ext>
            </a:extLst>
          </p:cNvPr>
          <p:cNvSpPr txBox="1">
            <a:spLocks/>
          </p:cNvSpPr>
          <p:nvPr/>
        </p:nvSpPr>
        <p:spPr>
          <a:xfrm>
            <a:off x="1070672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DISAGGREGATES IN AUTOMATED IPTT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842F5E-EB36-40C1-A924-0B7720FF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51" y="1690688"/>
            <a:ext cx="8439281" cy="43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4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DC33-6B9E-4F8D-9D04-080E82B04D83}"/>
              </a:ext>
            </a:extLst>
          </p:cNvPr>
          <p:cNvSpPr txBox="1">
            <a:spLocks/>
          </p:cNvSpPr>
          <p:nvPr/>
        </p:nvSpPr>
        <p:spPr>
          <a:xfrm>
            <a:off x="1070672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Other Future initiatives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675D3-EDFB-40BB-B40F-FAA24BA58344}"/>
              </a:ext>
            </a:extLst>
          </p:cNvPr>
          <p:cNvSpPr txBox="1"/>
          <p:nvPr/>
        </p:nvSpPr>
        <p:spPr>
          <a:xfrm>
            <a:off x="1410787" y="1690688"/>
            <a:ext cx="7410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Quarterly Reports?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Power View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Power 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Simplified </a:t>
            </a:r>
            <a:r>
              <a:rPr lang="en-US" sz="3600" dirty="0" err="1"/>
              <a:t>calcs</a:t>
            </a:r>
            <a:r>
              <a:rPr lang="en-US" sz="3600" dirty="0"/>
              <a:t> for Project Staff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69707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9824" y="7027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Data Stories &amp; Power BI demo</a:t>
            </a:r>
          </a:p>
        </p:txBody>
      </p:sp>
    </p:spTree>
    <p:extLst>
      <p:ext uri="{BB962C8B-B14F-4D97-AF65-F5344CB8AC3E}">
        <p14:creationId xmlns:p14="http://schemas.microsoft.com/office/powerpoint/2010/main" val="24995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671" y="365125"/>
            <a:ext cx="1087471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Development – Time allocation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531AF1-3B48-4908-8399-C617EDF887B7}"/>
              </a:ext>
            </a:extLst>
          </p:cNvPr>
          <p:cNvSpPr/>
          <p:nvPr/>
        </p:nvSpPr>
        <p:spPr>
          <a:xfrm>
            <a:off x="515983" y="2065369"/>
            <a:ext cx="3263537" cy="396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OBTAIN </a:t>
            </a:r>
          </a:p>
          <a:p>
            <a:pPr algn="ctr"/>
            <a:r>
              <a:rPr lang="en-US" sz="5400" dirty="0"/>
              <a:t>&amp; CLEAN DATA</a:t>
            </a:r>
            <a:endParaRPr lang="en-GB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D27D28-BDCE-42F8-BD34-3FC9DE27DCE4}"/>
              </a:ext>
            </a:extLst>
          </p:cNvPr>
          <p:cNvSpPr/>
          <p:nvPr/>
        </p:nvSpPr>
        <p:spPr>
          <a:xfrm>
            <a:off x="3772989" y="2065369"/>
            <a:ext cx="2207157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CALCULATE  REQUIRED </a:t>
            </a:r>
          </a:p>
          <a:p>
            <a:pPr algn="ctr"/>
            <a:r>
              <a:rPr lang="en-US" sz="3200" dirty="0"/>
              <a:t>DATA</a:t>
            </a:r>
            <a:endParaRPr lang="en-GB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A3594-6F68-423C-B856-F44568B38489}"/>
              </a:ext>
            </a:extLst>
          </p:cNvPr>
          <p:cNvSpPr/>
          <p:nvPr/>
        </p:nvSpPr>
        <p:spPr>
          <a:xfrm>
            <a:off x="515983" y="6027769"/>
            <a:ext cx="3263537" cy="464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ORGANIZE AND STORE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21F890-F191-4685-BA82-5D69C2EFF494}"/>
              </a:ext>
            </a:extLst>
          </p:cNvPr>
          <p:cNvSpPr/>
          <p:nvPr/>
        </p:nvSpPr>
        <p:spPr>
          <a:xfrm>
            <a:off x="3772989" y="6027769"/>
            <a:ext cx="2207157" cy="4647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&amp; LEARN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253C2-9DF8-4E7E-B6A7-2B61234DF544}"/>
              </a:ext>
            </a:extLst>
          </p:cNvPr>
          <p:cNvSpPr txBox="1"/>
          <p:nvPr/>
        </p:nvSpPr>
        <p:spPr>
          <a:xfrm>
            <a:off x="1920240" y="1657984"/>
            <a:ext cx="294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PRE-LEAP TIME SPENT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A9609-F1D8-4648-BAD6-FF046E5EF4A0}"/>
              </a:ext>
            </a:extLst>
          </p:cNvPr>
          <p:cNvSpPr/>
          <p:nvPr/>
        </p:nvSpPr>
        <p:spPr>
          <a:xfrm>
            <a:off x="6611984" y="2073929"/>
            <a:ext cx="2151746" cy="21862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OBTAIN </a:t>
            </a:r>
          </a:p>
          <a:p>
            <a:pPr algn="ctr"/>
            <a:r>
              <a:rPr lang="en-US" sz="3200" dirty="0"/>
              <a:t>&amp; CLEAN DATA</a:t>
            </a:r>
            <a:endParaRPr lang="en-GB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DF3D3F-9585-4CB7-8767-C99E3580EBF8}"/>
              </a:ext>
            </a:extLst>
          </p:cNvPr>
          <p:cNvSpPr/>
          <p:nvPr/>
        </p:nvSpPr>
        <p:spPr>
          <a:xfrm>
            <a:off x="7772297" y="4260190"/>
            <a:ext cx="985764" cy="2240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CALCULATE  REQUIRED </a:t>
            </a:r>
          </a:p>
          <a:p>
            <a:pPr algn="ctr"/>
            <a:r>
              <a:rPr lang="en-US" sz="1200" dirty="0"/>
              <a:t>DATA</a:t>
            </a:r>
            <a:endParaRPr lang="en-GB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E5A7F-EBEA-4C26-864C-A4EA04FB2566}"/>
              </a:ext>
            </a:extLst>
          </p:cNvPr>
          <p:cNvSpPr/>
          <p:nvPr/>
        </p:nvSpPr>
        <p:spPr>
          <a:xfrm>
            <a:off x="6611984" y="4260190"/>
            <a:ext cx="1161675" cy="22408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ORGANIZE AND STORE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62A96-8634-4092-A3EE-985AE4AF9F7F}"/>
              </a:ext>
            </a:extLst>
          </p:cNvPr>
          <p:cNvSpPr/>
          <p:nvPr/>
        </p:nvSpPr>
        <p:spPr>
          <a:xfrm>
            <a:off x="8758062" y="2073929"/>
            <a:ext cx="3324616" cy="44271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EXPLORE &amp; LEARN</a:t>
            </a:r>
            <a:endParaRPr lang="en-GB" sz="6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A2424-4546-4523-B1A6-2A544975FE27}"/>
              </a:ext>
            </a:extLst>
          </p:cNvPr>
          <p:cNvSpPr txBox="1"/>
          <p:nvPr/>
        </p:nvSpPr>
        <p:spPr>
          <a:xfrm>
            <a:off x="9088220" y="1602752"/>
            <a:ext cx="99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</a:t>
            </a:r>
            <a:endParaRPr lang="en-GB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E69F9B-1980-4BEC-948F-6ECCD3193F13}"/>
              </a:ext>
            </a:extLst>
          </p:cNvPr>
          <p:cNvGrpSpPr/>
          <p:nvPr/>
        </p:nvGrpSpPr>
        <p:grpSpPr>
          <a:xfrm>
            <a:off x="6626758" y="1594192"/>
            <a:ext cx="5455920" cy="4898307"/>
            <a:chOff x="6655735" y="1602752"/>
            <a:chExt cx="5455920" cy="48983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90731F-A3D2-4BBB-B77F-B13B9D742A45}"/>
                </a:ext>
              </a:extLst>
            </p:cNvPr>
            <p:cNvSpPr/>
            <p:nvPr/>
          </p:nvSpPr>
          <p:spPr>
            <a:xfrm>
              <a:off x="6655735" y="2073929"/>
              <a:ext cx="1179665" cy="218626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OBTAIN </a:t>
              </a:r>
            </a:p>
            <a:p>
              <a:pPr algn="ctr"/>
              <a:r>
                <a:rPr lang="en-US" sz="2000" dirty="0"/>
                <a:t>&amp; CLEAN DATA</a:t>
              </a:r>
              <a:endParaRPr lang="en-GB" sz="2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C60774-C958-432E-B17C-423D5ED3D696}"/>
                </a:ext>
              </a:extLst>
            </p:cNvPr>
            <p:cNvSpPr/>
            <p:nvPr/>
          </p:nvSpPr>
          <p:spPr>
            <a:xfrm>
              <a:off x="7835400" y="2073929"/>
              <a:ext cx="4276255" cy="21767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CALCULATE  REQUIRED </a:t>
              </a:r>
            </a:p>
            <a:p>
              <a:pPr algn="ctr"/>
              <a:r>
                <a:rPr lang="en-US" sz="3200" dirty="0"/>
                <a:t>DATA</a:t>
              </a:r>
              <a:endParaRPr lang="en-GB" sz="3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5C835E-0798-449C-A73E-AC7A076758B8}"/>
                </a:ext>
              </a:extLst>
            </p:cNvPr>
            <p:cNvSpPr/>
            <p:nvPr/>
          </p:nvSpPr>
          <p:spPr>
            <a:xfrm>
              <a:off x="6655735" y="4260190"/>
              <a:ext cx="1200374" cy="22408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ORGANIZE AND STORE DATA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15E188-2F20-442D-A766-2B22C2BE097F}"/>
                </a:ext>
              </a:extLst>
            </p:cNvPr>
            <p:cNvSpPr/>
            <p:nvPr/>
          </p:nvSpPr>
          <p:spPr>
            <a:xfrm>
              <a:off x="7867248" y="4260190"/>
              <a:ext cx="4215429" cy="224086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EXPLORE &amp; LEARN</a:t>
              </a:r>
              <a:endParaRPr lang="en-GB" sz="4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6A4AD7-C6F1-4995-9424-977973B2380C}"/>
                </a:ext>
              </a:extLst>
            </p:cNvPr>
            <p:cNvSpPr txBox="1"/>
            <p:nvPr/>
          </p:nvSpPr>
          <p:spPr>
            <a:xfrm>
              <a:off x="7660456" y="1602752"/>
              <a:ext cx="2979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WHAT DONORS WANT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70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F19B8E-9599-438A-904A-001E01ECFE31}"/>
              </a:ext>
            </a:extLst>
          </p:cNvPr>
          <p:cNvSpPr txBox="1">
            <a:spLocks/>
          </p:cNvSpPr>
          <p:nvPr/>
        </p:nvSpPr>
        <p:spPr>
          <a:xfrm>
            <a:off x="1309824" y="702751"/>
            <a:ext cx="10515600" cy="1729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LEAP 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F248BE-AF89-4245-AC9E-06C4F6748B19}"/>
              </a:ext>
            </a:extLst>
          </p:cNvPr>
          <p:cNvSpPr/>
          <p:nvPr/>
        </p:nvSpPr>
        <p:spPr>
          <a:xfrm>
            <a:off x="645268" y="2011712"/>
            <a:ext cx="114591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People</a:t>
            </a:r>
            <a:r>
              <a:rPr lang="en-US" sz="3600" dirty="0"/>
              <a:t> = Project staff &amp; HQ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Process</a:t>
            </a:r>
            <a:r>
              <a:rPr lang="en-US" sz="3600" dirty="0"/>
              <a:t> = Trainings, DQAs, Backend updater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Tools</a:t>
            </a:r>
            <a:r>
              <a:rPr lang="en-US" sz="3600" dirty="0"/>
              <a:t> = Project databases – Raw data, LEAP Sites, Dashboards, automated reports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55C28-8C9C-4E4E-B4D1-568F93B6047A}"/>
              </a:ext>
            </a:extLst>
          </p:cNvPr>
          <p:cNvSpPr/>
          <p:nvPr/>
        </p:nvSpPr>
        <p:spPr>
          <a:xfrm>
            <a:off x="535021" y="5217595"/>
            <a:ext cx="11569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OUR GOAL: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Everything you need to make decisions on your M&amp;E data -&gt;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Work planning, Adaptive Management, Proactive Adaptation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9824" y="7027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Small Group / Brainstorm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525BD-F3B7-42F2-A09E-7620C93E49A0}"/>
              </a:ext>
            </a:extLst>
          </p:cNvPr>
          <p:cNvSpPr/>
          <p:nvPr/>
        </p:nvSpPr>
        <p:spPr>
          <a:xfrm>
            <a:off x="2059764" y="2450168"/>
            <a:ext cx="759817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How can your team use LEAP assets</a:t>
            </a:r>
          </a:p>
          <a:p>
            <a:pPr algn="ctr"/>
            <a:r>
              <a:rPr lang="en-US" sz="8800" dirty="0"/>
              <a:t>WEEKLY?</a:t>
            </a:r>
            <a:r>
              <a:rPr lang="en-US" sz="40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1FBB9-76EC-4105-B8B5-C0A676055464}"/>
              </a:ext>
            </a:extLst>
          </p:cNvPr>
          <p:cNvSpPr/>
          <p:nvPr/>
        </p:nvSpPr>
        <p:spPr>
          <a:xfrm>
            <a:off x="2818946" y="5736878"/>
            <a:ext cx="6079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Missing anything? For example: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29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7219E5-76C6-495B-B137-1BB3D94C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98" y="0"/>
            <a:ext cx="74476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A347B6-2F15-4108-824E-61FD6F18933C}"/>
              </a:ext>
            </a:extLst>
          </p:cNvPr>
          <p:cNvSpPr/>
          <p:nvPr/>
        </p:nvSpPr>
        <p:spPr>
          <a:xfrm>
            <a:off x="963315" y="2028616"/>
            <a:ext cx="33265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Example 1,</a:t>
            </a:r>
          </a:p>
          <a:p>
            <a:r>
              <a:rPr lang="en-US" sz="4400" dirty="0"/>
              <a:t>Data completeness report?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22961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EF06B4-F1F3-4E10-ACA3-18569A4C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84" y="257175"/>
            <a:ext cx="5972175" cy="6343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1C283-1737-433C-9846-9F9FAD89C0F7}"/>
              </a:ext>
            </a:extLst>
          </p:cNvPr>
          <p:cNvSpPr/>
          <p:nvPr/>
        </p:nvSpPr>
        <p:spPr>
          <a:xfrm>
            <a:off x="963315" y="2028616"/>
            <a:ext cx="33265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Example 2,</a:t>
            </a:r>
          </a:p>
          <a:p>
            <a:r>
              <a:rPr lang="en-US" sz="4400" dirty="0"/>
              <a:t>Full-Year Views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32558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0C1EF5-B214-4CE5-B941-CD0232A12783}"/>
              </a:ext>
            </a:extLst>
          </p:cNvPr>
          <p:cNvSpPr txBox="1">
            <a:spLocks/>
          </p:cNvSpPr>
          <p:nvPr/>
        </p:nvSpPr>
        <p:spPr>
          <a:xfrm>
            <a:off x="1269184" y="7221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62E6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Current LEAP Automatic Assets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C9455-B059-405E-A33E-850334DD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78" y="3891058"/>
            <a:ext cx="2235711" cy="793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2FACE-70EF-4326-BCF9-222DE96F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13" y="4684940"/>
            <a:ext cx="1546902" cy="665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1BFCB7-E8FC-4219-B8F3-8A6ECD2F0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14" y="1638547"/>
            <a:ext cx="3606798" cy="2129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6CB3A-386C-4983-AD6A-2153DBAD3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78" y="1638547"/>
            <a:ext cx="5760811" cy="2129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0948C-B6F3-41F8-834C-56624471A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993" y="4902548"/>
            <a:ext cx="3724910" cy="1833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507AA-16E8-430F-9CEB-5F3C09309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547" y="3838824"/>
            <a:ext cx="4269918" cy="3019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A389E1-141C-4F7A-A8A0-3C3C995738B8}"/>
              </a:ext>
            </a:extLst>
          </p:cNvPr>
          <p:cNvSpPr txBox="1"/>
          <p:nvPr/>
        </p:nvSpPr>
        <p:spPr>
          <a:xfrm>
            <a:off x="2611041" y="2539227"/>
            <a:ext cx="167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Auto-IPTT</a:t>
            </a:r>
            <a:endParaRPr lang="en-GB" sz="2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4C7B5-190C-45B8-BC8B-D51872BD34E7}"/>
              </a:ext>
            </a:extLst>
          </p:cNvPr>
          <p:cNvSpPr txBox="1"/>
          <p:nvPr/>
        </p:nvSpPr>
        <p:spPr>
          <a:xfrm>
            <a:off x="895576" y="4085374"/>
            <a:ext cx="1882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Indicator</a:t>
            </a:r>
          </a:p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Summaries</a:t>
            </a:r>
            <a:endParaRPr lang="en-GB" sz="2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A33CC-F1EB-4451-B1A1-9C6D3E7FFDAB}"/>
              </a:ext>
            </a:extLst>
          </p:cNvPr>
          <p:cNvSpPr txBox="1"/>
          <p:nvPr/>
        </p:nvSpPr>
        <p:spPr>
          <a:xfrm>
            <a:off x="3844989" y="5342439"/>
            <a:ext cx="2074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Indicator Performance</a:t>
            </a:r>
            <a:endParaRPr lang="en-GB" sz="2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66BF7-4BDC-47A7-A3E7-6F8F752C7E16}"/>
              </a:ext>
            </a:extLst>
          </p:cNvPr>
          <p:cNvSpPr txBox="1"/>
          <p:nvPr/>
        </p:nvSpPr>
        <p:spPr>
          <a:xfrm>
            <a:off x="8692293" y="2277617"/>
            <a:ext cx="1671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Data Uploads</a:t>
            </a:r>
            <a:endParaRPr lang="en-GB" sz="2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8D18C-16BA-47EE-BCD4-0DADB89E0D53}"/>
              </a:ext>
            </a:extLst>
          </p:cNvPr>
          <p:cNvSpPr txBox="1"/>
          <p:nvPr/>
        </p:nvSpPr>
        <p:spPr>
          <a:xfrm>
            <a:off x="8278024" y="4418733"/>
            <a:ext cx="2222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Milestone &amp; Action Point     Tracker</a:t>
            </a:r>
            <a:endParaRPr lang="en-GB" sz="2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A1445-FBCD-42A0-ADA8-438C7A199AD1}"/>
              </a:ext>
            </a:extLst>
          </p:cNvPr>
          <p:cNvSpPr txBox="1"/>
          <p:nvPr/>
        </p:nvSpPr>
        <p:spPr>
          <a:xfrm>
            <a:off x="491160" y="5949966"/>
            <a:ext cx="308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ighlight>
                  <a:srgbClr val="008080"/>
                </a:highlight>
              </a:rPr>
              <a:t>Indicator History?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B7663-CA9B-4CC8-8AE1-571D6A39A13F}"/>
              </a:ext>
            </a:extLst>
          </p:cNvPr>
          <p:cNvSpPr txBox="1"/>
          <p:nvPr/>
        </p:nvSpPr>
        <p:spPr>
          <a:xfrm>
            <a:off x="4307463" y="3805725"/>
            <a:ext cx="2044665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+ Project dashboards!</a:t>
            </a:r>
            <a:endParaRPr lang="en-GB" sz="2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6762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10332" cy="6858000"/>
          </a:xfrm>
          <a:prstGeom prst="rect">
            <a:avLst/>
          </a:prstGeom>
          <a:gradFill flip="none" rotWithShape="1">
            <a:gsLst>
              <a:gs pos="0">
                <a:srgbClr val="009AA7">
                  <a:shade val="30000"/>
                  <a:satMod val="115000"/>
                </a:srgbClr>
              </a:gs>
              <a:gs pos="50000">
                <a:srgbClr val="009AA7">
                  <a:shade val="67500"/>
                  <a:satMod val="115000"/>
                </a:srgbClr>
              </a:gs>
              <a:gs pos="100000">
                <a:srgbClr val="009A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9AA7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210332" cy="188806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89" y="487113"/>
            <a:ext cx="3731286" cy="963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7227" y="5996290"/>
            <a:ext cx="2487706" cy="861710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227227" y="4974314"/>
            <a:ext cx="2487706" cy="1021976"/>
          </a:xfrm>
          <a:prstGeom prst="triangle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3349" y="4555188"/>
            <a:ext cx="2487706" cy="2302812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9043349" y="3533212"/>
            <a:ext cx="2487706" cy="1021976"/>
          </a:xfrm>
          <a:prstGeom prst="triangle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9714932" y="2390588"/>
            <a:ext cx="2487706" cy="1021976"/>
          </a:xfrm>
          <a:prstGeom prst="triangle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65214" y="3429000"/>
            <a:ext cx="2487706" cy="3445437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72" y="4558125"/>
            <a:ext cx="1866961" cy="2301969"/>
            <a:chOff x="14283" y="4574810"/>
            <a:chExt cx="1866961" cy="2301969"/>
          </a:xfrm>
        </p:grpSpPr>
        <p:sp>
          <p:nvSpPr>
            <p:cNvPr id="12" name="Isosceles Triangle 11"/>
            <p:cNvSpPr/>
            <p:nvPr/>
          </p:nvSpPr>
          <p:spPr>
            <a:xfrm>
              <a:off x="19798" y="4574810"/>
              <a:ext cx="1861446" cy="764702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283" y="5339531"/>
              <a:ext cx="1861446" cy="1537248"/>
            </a:xfrm>
            <a:prstGeom prst="rect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2935" y="4881754"/>
            <a:ext cx="1861446" cy="1976247"/>
            <a:chOff x="962935" y="4881754"/>
            <a:chExt cx="1861446" cy="1976247"/>
          </a:xfrm>
          <a:solidFill>
            <a:srgbClr val="000000">
              <a:alpha val="5098"/>
            </a:srgbClr>
          </a:solidFill>
        </p:grpSpPr>
        <p:sp>
          <p:nvSpPr>
            <p:cNvPr id="15" name="Isosceles Triangle 14"/>
            <p:cNvSpPr/>
            <p:nvPr/>
          </p:nvSpPr>
          <p:spPr>
            <a:xfrm>
              <a:off x="962935" y="4881754"/>
              <a:ext cx="1861446" cy="7647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62935" y="5646457"/>
              <a:ext cx="1861446" cy="1211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521565" y="2312739"/>
            <a:ext cx="9144000" cy="19252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Thanks!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9" y="109356"/>
            <a:ext cx="4495453" cy="17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change how to invest time</a:t>
            </a: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446D088C-292E-45A9-AAF8-21F725F9AF06}"/>
              </a:ext>
            </a:extLst>
          </p:cNvPr>
          <p:cNvSpPr/>
          <p:nvPr/>
        </p:nvSpPr>
        <p:spPr>
          <a:xfrm rot="10800000" flipH="1">
            <a:off x="10422566" y="3079078"/>
            <a:ext cx="1004339" cy="1047403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DC2AA66-BCB7-4EB9-98E6-32FB15B0CA85}"/>
              </a:ext>
            </a:extLst>
          </p:cNvPr>
          <p:cNvSpPr/>
          <p:nvPr/>
        </p:nvSpPr>
        <p:spPr>
          <a:xfrm>
            <a:off x="1464269" y="3365889"/>
            <a:ext cx="8624612" cy="451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OBTAIN &amp; CLEAN DATA</a:t>
            </a:r>
            <a:endParaRPr lang="en-GB" sz="24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71235EF-9300-459D-8472-C854AEC7B2EC}"/>
              </a:ext>
            </a:extLst>
          </p:cNvPr>
          <p:cNvSpPr/>
          <p:nvPr/>
        </p:nvSpPr>
        <p:spPr>
          <a:xfrm>
            <a:off x="1464270" y="2452183"/>
            <a:ext cx="1343677" cy="91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 REQUIRED </a:t>
            </a:r>
          </a:p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1A3A2A8-AE4E-4228-B621-5B3B5268C814}"/>
              </a:ext>
            </a:extLst>
          </p:cNvPr>
          <p:cNvSpPr/>
          <p:nvPr/>
        </p:nvSpPr>
        <p:spPr>
          <a:xfrm>
            <a:off x="639405" y="3365888"/>
            <a:ext cx="788756" cy="4516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ORGANIZE AND </a:t>
            </a:r>
            <a:r>
              <a:rPr lang="en-US" sz="1000" dirty="0">
                <a:solidFill>
                  <a:schemeClr val="tx1"/>
                </a:solidFill>
              </a:rPr>
              <a:t>STORE</a:t>
            </a:r>
            <a:r>
              <a:rPr lang="en-US" sz="1050" dirty="0">
                <a:solidFill>
                  <a:schemeClr val="tx1"/>
                </a:solidFill>
              </a:rPr>
              <a:t> DATA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6284106-B6E1-4C05-A27B-569E0F1A8147}"/>
              </a:ext>
            </a:extLst>
          </p:cNvPr>
          <p:cNvSpPr/>
          <p:nvPr/>
        </p:nvSpPr>
        <p:spPr>
          <a:xfrm>
            <a:off x="3123917" y="2719030"/>
            <a:ext cx="492729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EXPLORE &amp; LEARN</a:t>
            </a:r>
            <a:endParaRPr lang="en-GB" sz="800" dirty="0"/>
          </a:p>
        </p:txBody>
      </p:sp>
      <p:sp>
        <p:nvSpPr>
          <p:cNvPr id="1159" name="Isosceles Triangle 1158">
            <a:extLst>
              <a:ext uri="{FF2B5EF4-FFF2-40B4-BE49-F238E27FC236}">
                <a16:creationId xmlns:a16="http://schemas.microsoft.com/office/drawing/2014/main" id="{1DB71182-4AC4-48F1-B348-FF81255654FC}"/>
              </a:ext>
            </a:extLst>
          </p:cNvPr>
          <p:cNvSpPr/>
          <p:nvPr/>
        </p:nvSpPr>
        <p:spPr>
          <a:xfrm>
            <a:off x="2807946" y="1309319"/>
            <a:ext cx="270657" cy="206248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E982263-8533-4AB0-A2B3-1730A65F369A}"/>
              </a:ext>
            </a:extLst>
          </p:cNvPr>
          <p:cNvSpPr/>
          <p:nvPr/>
        </p:nvSpPr>
        <p:spPr>
          <a:xfrm>
            <a:off x="3616646" y="2453015"/>
            <a:ext cx="1343677" cy="91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</a:t>
            </a:r>
            <a:r>
              <a:rPr lang="en-US" sz="2000" dirty="0"/>
              <a:t>  REQUIRED </a:t>
            </a:r>
          </a:p>
          <a:p>
            <a:pPr algn="ctr"/>
            <a:r>
              <a:rPr lang="en-US" sz="2000" dirty="0"/>
              <a:t>DATA</a:t>
            </a:r>
            <a:endParaRPr lang="en-GB" sz="2000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D4E9955-C275-4C6E-BB87-992C1F4FB2F3}"/>
              </a:ext>
            </a:extLst>
          </p:cNvPr>
          <p:cNvSpPr/>
          <p:nvPr/>
        </p:nvSpPr>
        <p:spPr>
          <a:xfrm>
            <a:off x="5276293" y="2719862"/>
            <a:ext cx="492729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EXPLORE &amp; LEARN</a:t>
            </a:r>
            <a:endParaRPr lang="en-GB" sz="800" dirty="0"/>
          </a:p>
        </p:txBody>
      </p:sp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A31E788F-24CF-4D18-A063-76BD5067D4A4}"/>
              </a:ext>
            </a:extLst>
          </p:cNvPr>
          <p:cNvSpPr/>
          <p:nvPr/>
        </p:nvSpPr>
        <p:spPr>
          <a:xfrm>
            <a:off x="4960322" y="1310151"/>
            <a:ext cx="270657" cy="206248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5DAD639-BFFE-4775-87EE-944F586FC65E}"/>
              </a:ext>
            </a:extLst>
          </p:cNvPr>
          <p:cNvSpPr/>
          <p:nvPr/>
        </p:nvSpPr>
        <p:spPr>
          <a:xfrm>
            <a:off x="5777478" y="2452003"/>
            <a:ext cx="1343677" cy="91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 REQUIRED </a:t>
            </a:r>
          </a:p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23BAC66-0A08-4D60-9D06-7DE6ED28FEC7}"/>
              </a:ext>
            </a:extLst>
          </p:cNvPr>
          <p:cNvSpPr/>
          <p:nvPr/>
        </p:nvSpPr>
        <p:spPr>
          <a:xfrm>
            <a:off x="7437125" y="2718850"/>
            <a:ext cx="492729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EXPLORE &amp; LEARN</a:t>
            </a:r>
            <a:endParaRPr lang="en-GB" sz="800" dirty="0"/>
          </a:p>
        </p:txBody>
      </p:sp>
      <p:sp>
        <p:nvSpPr>
          <p:cNvPr id="177" name="Isosceles Triangle 176">
            <a:extLst>
              <a:ext uri="{FF2B5EF4-FFF2-40B4-BE49-F238E27FC236}">
                <a16:creationId xmlns:a16="http://schemas.microsoft.com/office/drawing/2014/main" id="{95AC6123-D105-4FEF-9A61-1A55F9080FD4}"/>
              </a:ext>
            </a:extLst>
          </p:cNvPr>
          <p:cNvSpPr/>
          <p:nvPr/>
        </p:nvSpPr>
        <p:spPr>
          <a:xfrm>
            <a:off x="7121154" y="1309139"/>
            <a:ext cx="270657" cy="206248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58AAB41-87DB-4EEC-B6CC-B09CAAE81A73}"/>
              </a:ext>
            </a:extLst>
          </p:cNvPr>
          <p:cNvSpPr/>
          <p:nvPr/>
        </p:nvSpPr>
        <p:spPr>
          <a:xfrm>
            <a:off x="7936505" y="2452003"/>
            <a:ext cx="1343677" cy="913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 REQUIRED </a:t>
            </a:r>
          </a:p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B2F8E05-B3DA-4E00-AA71-449FCB55F242}"/>
              </a:ext>
            </a:extLst>
          </p:cNvPr>
          <p:cNvSpPr/>
          <p:nvPr/>
        </p:nvSpPr>
        <p:spPr>
          <a:xfrm>
            <a:off x="9596152" y="2718850"/>
            <a:ext cx="492729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EXPLORE &amp; LEARN</a:t>
            </a:r>
            <a:endParaRPr lang="en-GB" sz="800" dirty="0"/>
          </a:p>
        </p:txBody>
      </p:sp>
      <p:sp>
        <p:nvSpPr>
          <p:cNvPr id="183" name="Isosceles Triangle 182">
            <a:extLst>
              <a:ext uri="{FF2B5EF4-FFF2-40B4-BE49-F238E27FC236}">
                <a16:creationId xmlns:a16="http://schemas.microsoft.com/office/drawing/2014/main" id="{474B9260-AA4B-4848-B4BC-64B801B88FAB}"/>
              </a:ext>
            </a:extLst>
          </p:cNvPr>
          <p:cNvSpPr/>
          <p:nvPr/>
        </p:nvSpPr>
        <p:spPr>
          <a:xfrm>
            <a:off x="9280181" y="1309139"/>
            <a:ext cx="270657" cy="206248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0" name="Callout: Line 1159">
            <a:extLst>
              <a:ext uri="{FF2B5EF4-FFF2-40B4-BE49-F238E27FC236}">
                <a16:creationId xmlns:a16="http://schemas.microsoft.com/office/drawing/2014/main" id="{2DDC44B4-DB65-4389-B174-A80C2FE83665}"/>
              </a:ext>
            </a:extLst>
          </p:cNvPr>
          <p:cNvSpPr/>
          <p:nvPr/>
        </p:nvSpPr>
        <p:spPr>
          <a:xfrm>
            <a:off x="3455809" y="1450689"/>
            <a:ext cx="1417733" cy="463037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Annual Survey</a:t>
            </a:r>
            <a:endParaRPr lang="en-GB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DD7F6B6-C6A3-4595-9343-29A58DF2AAC7}"/>
              </a:ext>
            </a:extLst>
          </p:cNvPr>
          <p:cNvSpPr/>
          <p:nvPr/>
        </p:nvSpPr>
        <p:spPr>
          <a:xfrm>
            <a:off x="1961610" y="6560644"/>
            <a:ext cx="8127269" cy="2408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OBTAIN &amp; CLEAN DATA</a:t>
            </a:r>
            <a:endParaRPr lang="en-GB" sz="1200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DCD821-5EA1-4426-8B8F-FE7821D0CE90}"/>
              </a:ext>
            </a:extLst>
          </p:cNvPr>
          <p:cNvSpPr/>
          <p:nvPr/>
        </p:nvSpPr>
        <p:spPr>
          <a:xfrm>
            <a:off x="1780241" y="6048264"/>
            <a:ext cx="792282" cy="4933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234A062-3A65-4B5A-8B2C-A379EA8B634B}"/>
              </a:ext>
            </a:extLst>
          </p:cNvPr>
          <p:cNvSpPr/>
          <p:nvPr/>
        </p:nvSpPr>
        <p:spPr>
          <a:xfrm>
            <a:off x="670222" y="5268412"/>
            <a:ext cx="1274650" cy="7657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ORGANIZE AND STORE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1BE6FBB-3BC3-486D-AC41-2EF318E1C73F}"/>
              </a:ext>
            </a:extLst>
          </p:cNvPr>
          <p:cNvSpPr/>
          <p:nvPr/>
        </p:nvSpPr>
        <p:spPr>
          <a:xfrm>
            <a:off x="3330227" y="5702996"/>
            <a:ext cx="286418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91" name="Isosceles Triangle 190">
            <a:extLst>
              <a:ext uri="{FF2B5EF4-FFF2-40B4-BE49-F238E27FC236}">
                <a16:creationId xmlns:a16="http://schemas.microsoft.com/office/drawing/2014/main" id="{68FCDC6C-100C-4548-87F8-51215AA99E4C}"/>
              </a:ext>
            </a:extLst>
          </p:cNvPr>
          <p:cNvSpPr/>
          <p:nvPr/>
        </p:nvSpPr>
        <p:spPr>
          <a:xfrm>
            <a:off x="2807945" y="4232325"/>
            <a:ext cx="270657" cy="206248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C9BDD9-35E6-4453-B5AA-D57CA7B2A53F}"/>
              </a:ext>
            </a:extLst>
          </p:cNvPr>
          <p:cNvSpPr/>
          <p:nvPr/>
        </p:nvSpPr>
        <p:spPr>
          <a:xfrm>
            <a:off x="5276292" y="5703828"/>
            <a:ext cx="492729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766B433F-E7DC-4D32-8A6B-495C4D10456D}"/>
              </a:ext>
            </a:extLst>
          </p:cNvPr>
          <p:cNvSpPr/>
          <p:nvPr/>
        </p:nvSpPr>
        <p:spPr>
          <a:xfrm>
            <a:off x="4960321" y="4233157"/>
            <a:ext cx="270657" cy="206248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D6A5F0F-D898-431C-BD6A-C65B9AC17CAA}"/>
              </a:ext>
            </a:extLst>
          </p:cNvPr>
          <p:cNvSpPr/>
          <p:nvPr/>
        </p:nvSpPr>
        <p:spPr>
          <a:xfrm>
            <a:off x="7437124" y="5702816"/>
            <a:ext cx="492729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BEE7F67E-5502-4A6F-A4FA-8DBE37B5CAD8}"/>
              </a:ext>
            </a:extLst>
          </p:cNvPr>
          <p:cNvSpPr/>
          <p:nvPr/>
        </p:nvSpPr>
        <p:spPr>
          <a:xfrm>
            <a:off x="7121153" y="4232145"/>
            <a:ext cx="270657" cy="206248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42ADADE-69E1-4732-835F-B30FACD6CF06}"/>
              </a:ext>
            </a:extLst>
          </p:cNvPr>
          <p:cNvSpPr/>
          <p:nvPr/>
        </p:nvSpPr>
        <p:spPr>
          <a:xfrm>
            <a:off x="9596151" y="5702816"/>
            <a:ext cx="492729" cy="646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6B94B468-B6D1-4560-9086-F01D989E1E43}"/>
              </a:ext>
            </a:extLst>
          </p:cNvPr>
          <p:cNvSpPr/>
          <p:nvPr/>
        </p:nvSpPr>
        <p:spPr>
          <a:xfrm>
            <a:off x="9280180" y="4232145"/>
            <a:ext cx="270657" cy="206248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Callout: Line 200">
            <a:extLst>
              <a:ext uri="{FF2B5EF4-FFF2-40B4-BE49-F238E27FC236}">
                <a16:creationId xmlns:a16="http://schemas.microsoft.com/office/drawing/2014/main" id="{E9015EB1-76F1-49CA-AC80-205097078BEC}"/>
              </a:ext>
            </a:extLst>
          </p:cNvPr>
          <p:cNvSpPr/>
          <p:nvPr/>
        </p:nvSpPr>
        <p:spPr>
          <a:xfrm>
            <a:off x="3455808" y="4434655"/>
            <a:ext cx="1417733" cy="463037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Annual Survey</a:t>
            </a:r>
            <a:endParaRPr lang="en-GB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A1D63B4-098C-4323-A549-6CCE04066EDC}"/>
              </a:ext>
            </a:extLst>
          </p:cNvPr>
          <p:cNvSpPr/>
          <p:nvPr/>
        </p:nvSpPr>
        <p:spPr>
          <a:xfrm>
            <a:off x="670222" y="6048265"/>
            <a:ext cx="1268271" cy="768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 REQUIRED </a:t>
            </a:r>
          </a:p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A579C0-CC4D-4A0C-92B7-474E2F08DBD6}"/>
              </a:ext>
            </a:extLst>
          </p:cNvPr>
          <p:cNvSpPr/>
          <p:nvPr/>
        </p:nvSpPr>
        <p:spPr>
          <a:xfrm>
            <a:off x="2585552" y="6348557"/>
            <a:ext cx="7503328" cy="2095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EXPLORE &amp; LEARN</a:t>
            </a:r>
            <a:endParaRPr lang="en-GB" sz="2400" dirty="0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16170E7-8FD4-46C7-ADA4-69E58774B87A}"/>
              </a:ext>
            </a:extLst>
          </p:cNvPr>
          <p:cNvSpPr/>
          <p:nvPr/>
        </p:nvSpPr>
        <p:spPr>
          <a:xfrm>
            <a:off x="3659367" y="6048265"/>
            <a:ext cx="1287786" cy="256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CALCULATE  REQUIRED </a:t>
            </a:r>
          </a:p>
          <a:p>
            <a:pPr algn="ctr"/>
            <a:r>
              <a:rPr lang="en-US" sz="700" dirty="0"/>
              <a:t>DATA</a:t>
            </a:r>
            <a:endParaRPr lang="en-GB" sz="700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C027CF0-D86E-4B0A-9313-27BCA3C2377F}"/>
              </a:ext>
            </a:extLst>
          </p:cNvPr>
          <p:cNvSpPr/>
          <p:nvPr/>
        </p:nvSpPr>
        <p:spPr>
          <a:xfrm>
            <a:off x="5764307" y="6048265"/>
            <a:ext cx="1343677" cy="256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CALCULATE  REQUIRED </a:t>
            </a:r>
          </a:p>
          <a:p>
            <a:pPr algn="ctr"/>
            <a:r>
              <a:rPr lang="en-US" sz="700" dirty="0"/>
              <a:t>DATA</a:t>
            </a:r>
            <a:endParaRPr lang="en-GB" sz="700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62AF16D-9CDE-4FEB-ABA9-324265A5BA1D}"/>
              </a:ext>
            </a:extLst>
          </p:cNvPr>
          <p:cNvSpPr/>
          <p:nvPr/>
        </p:nvSpPr>
        <p:spPr>
          <a:xfrm>
            <a:off x="7936503" y="6031946"/>
            <a:ext cx="1343677" cy="256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CALCULATE  REQUIRED </a:t>
            </a:r>
          </a:p>
          <a:p>
            <a:pPr algn="ctr"/>
            <a:r>
              <a:rPr lang="en-US" sz="700" dirty="0"/>
              <a:t>DATA</a:t>
            </a:r>
            <a:endParaRPr lang="en-GB" sz="700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DF72CE9-3A3F-40C8-83CC-C88FD7F0F851}"/>
              </a:ext>
            </a:extLst>
          </p:cNvPr>
          <p:cNvSpPr/>
          <p:nvPr/>
        </p:nvSpPr>
        <p:spPr>
          <a:xfrm>
            <a:off x="2579173" y="5778092"/>
            <a:ext cx="228773" cy="507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02FD4C0-FA7E-49BF-A2DF-B4BE8A0BE897}"/>
              </a:ext>
            </a:extLst>
          </p:cNvPr>
          <p:cNvSpPr/>
          <p:nvPr/>
        </p:nvSpPr>
        <p:spPr>
          <a:xfrm>
            <a:off x="3078338" y="5770963"/>
            <a:ext cx="228773" cy="507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856B90F-C809-4F06-9D14-CFE92CC45D08}"/>
              </a:ext>
            </a:extLst>
          </p:cNvPr>
          <p:cNvSpPr/>
          <p:nvPr/>
        </p:nvSpPr>
        <p:spPr>
          <a:xfrm>
            <a:off x="1938493" y="5778092"/>
            <a:ext cx="647059" cy="253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3" grpId="0" animBg="1"/>
      <p:bldP spid="194" grpId="0" animBg="1"/>
      <p:bldP spid="196" grpId="0" animBg="1"/>
      <p:bldP spid="197" grpId="0" animBg="1"/>
      <p:bldP spid="199" grpId="0" animBg="1"/>
      <p:bldP spid="200" grpId="0" animBg="1"/>
      <p:bldP spid="201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9A13-BC2C-4323-9B8A-27664A0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LEAP strategy?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27233-8661-4C4E-805D-057C6BFB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83" y="2409265"/>
            <a:ext cx="2299663" cy="347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F772F-1C9B-40DD-A1BD-965509B60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67" y="4234614"/>
            <a:ext cx="3478352" cy="2612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C169B-C140-48D4-A49C-3AEC57F87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1" y="4748767"/>
            <a:ext cx="3360338" cy="2109233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8EB760F5-0CAE-45B5-9540-74539D79DC7D}"/>
              </a:ext>
            </a:extLst>
          </p:cNvPr>
          <p:cNvSpPr/>
          <p:nvPr/>
        </p:nvSpPr>
        <p:spPr>
          <a:xfrm rot="10800000" flipH="1">
            <a:off x="3438780" y="5803383"/>
            <a:ext cx="1003268" cy="97110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C8C54306-2B26-409D-A6CD-CFBC31940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1809" y="3261807"/>
            <a:ext cx="1272678" cy="127267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CD040C-6859-465A-8F04-67C24A4C1CC4}"/>
              </a:ext>
            </a:extLst>
          </p:cNvPr>
          <p:cNvSpPr/>
          <p:nvPr/>
        </p:nvSpPr>
        <p:spPr>
          <a:xfrm>
            <a:off x="8158480" y="3611729"/>
            <a:ext cx="1016000" cy="53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309679F-FAF6-46A2-BFF1-B3CD9FEA6E4A}"/>
              </a:ext>
            </a:extLst>
          </p:cNvPr>
          <p:cNvSpPr/>
          <p:nvPr/>
        </p:nvSpPr>
        <p:spPr>
          <a:xfrm>
            <a:off x="8158480" y="4953121"/>
            <a:ext cx="1016000" cy="53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1FF9C-C45F-48C5-9CF8-12D54F34CD7D}"/>
              </a:ext>
            </a:extLst>
          </p:cNvPr>
          <p:cNvSpPr txBox="1"/>
          <p:nvPr/>
        </p:nvSpPr>
        <p:spPr>
          <a:xfrm>
            <a:off x="569303" y="1499574"/>
            <a:ext cx="7757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People</a:t>
            </a:r>
            <a:r>
              <a:rPr lang="en-US" sz="3200" dirty="0"/>
              <a:t> = 10-day training + Remote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Process</a:t>
            </a:r>
            <a:r>
              <a:rPr lang="en-US" sz="3200" dirty="0"/>
              <a:t> = MERL Policy + Follow-up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Tools</a:t>
            </a:r>
            <a:r>
              <a:rPr lang="en-US" sz="3200" dirty="0"/>
              <a:t> = Standard database + automated reports + SharePoint page</a:t>
            </a:r>
            <a:endParaRPr lang="en-GB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412C25-2FA3-4EF3-B28D-5CA7B2783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3835" y="422538"/>
            <a:ext cx="2903006" cy="16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Learning, Evaluation &amp; Analysis Platform (LEAP)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961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FACILITATES PROJECT MANAGEMENT</a:t>
            </a:r>
          </a:p>
          <a:p>
            <a:pPr lvl="1"/>
            <a:r>
              <a:rPr lang="en-US" dirty="0"/>
              <a:t>Standardized project management checks, facilitates adaptive management</a:t>
            </a:r>
          </a:p>
          <a:p>
            <a:r>
              <a:rPr lang="en-US" dirty="0"/>
              <a:t>AUTOMATES REPORTING REQUIREMENTS</a:t>
            </a:r>
          </a:p>
          <a:p>
            <a:pPr lvl="1"/>
            <a:r>
              <a:rPr lang="en-US" dirty="0"/>
              <a:t>Automatically generated IPTT</a:t>
            </a:r>
          </a:p>
          <a:p>
            <a:r>
              <a:rPr lang="en-US" dirty="0"/>
              <a:t>EXPOSES DIGESTED DATA</a:t>
            </a:r>
          </a:p>
          <a:p>
            <a:pPr lvl="1"/>
            <a:r>
              <a:rPr lang="en-US" dirty="0"/>
              <a:t>Adaptive management / data-driven leadership</a:t>
            </a:r>
          </a:p>
          <a:p>
            <a:r>
              <a:rPr lang="en-US" dirty="0"/>
              <a:t>EXPOSES RAW DATA</a:t>
            </a:r>
          </a:p>
          <a:p>
            <a:pPr lvl="1"/>
            <a:r>
              <a:rPr lang="en-US" dirty="0"/>
              <a:t>Corporate and cross-Project analysis &amp; project cross-pollination</a:t>
            </a:r>
          </a:p>
          <a:p>
            <a:r>
              <a:rPr lang="en-US" dirty="0"/>
              <a:t>PROVIDES STANDARDIZED ASSET MANAGEMENT</a:t>
            </a:r>
          </a:p>
          <a:p>
            <a:pPr lvl="1"/>
            <a:r>
              <a:rPr lang="en-US" dirty="0"/>
              <a:t>Facilitates support, ensures audit compliance, insures against </a:t>
            </a:r>
          </a:p>
          <a:p>
            <a:pPr marL="457200" lvl="1" indent="0">
              <a:buNone/>
            </a:pPr>
            <a:r>
              <a:rPr lang="en-US" dirty="0"/>
              <a:t>    staff turnover</a:t>
            </a:r>
          </a:p>
        </p:txBody>
      </p:sp>
    </p:spTree>
    <p:extLst>
      <p:ext uri="{BB962C8B-B14F-4D97-AF65-F5344CB8AC3E}">
        <p14:creationId xmlns:p14="http://schemas.microsoft.com/office/powerpoint/2010/main" val="369865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03849" y="931653"/>
            <a:ext cx="1923691" cy="15700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theorize that </a:t>
            </a:r>
          </a:p>
          <a:p>
            <a:pPr algn="ctr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 B. Let me check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27866" y="986369"/>
            <a:ext cx="1130061" cy="14147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Indicators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PIRS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PMELP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ToC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487" y="298497"/>
            <a:ext cx="517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NO RAW DATA MANAGEMENT SYSTEM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4658253" y="1045235"/>
            <a:ext cx="1268083" cy="1216324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FAIL</a:t>
            </a:r>
          </a:p>
        </p:txBody>
      </p:sp>
      <p:sp>
        <p:nvSpPr>
          <p:cNvPr id="14" name="Cloud 13"/>
          <p:cNvSpPr/>
          <p:nvPr/>
        </p:nvSpPr>
        <p:spPr>
          <a:xfrm>
            <a:off x="6423811" y="865518"/>
            <a:ext cx="2087593" cy="15700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Oh well, at least I respected my PMELP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56936" y="1673525"/>
            <a:ext cx="26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603848" y="3486676"/>
            <a:ext cx="1923691" cy="15700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theorize that </a:t>
            </a:r>
          </a:p>
          <a:p>
            <a:pPr algn="ctr"/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 B. Let me check</a:t>
            </a:r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6423811" y="3564313"/>
            <a:ext cx="2087593" cy="15700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Huh… that’s interesting. I wonder if…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0164" y="2887139"/>
            <a:ext cx="643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WITH A WELL FUNCTIONING RAW DATA MANAGEMENT SYSTEM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72950" y="1653397"/>
            <a:ext cx="26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44241" y="1650522"/>
            <a:ext cx="26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4891" y="2760453"/>
            <a:ext cx="11904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027866" y="3641951"/>
            <a:ext cx="1130061" cy="14147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Indicators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PIRS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PMELP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ToC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2" name="Diamond 31"/>
          <p:cNvSpPr/>
          <p:nvPr/>
        </p:nvSpPr>
        <p:spPr>
          <a:xfrm>
            <a:off x="4658253" y="3700817"/>
            <a:ext cx="1268083" cy="1216324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FAIL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56936" y="4329107"/>
            <a:ext cx="26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72950" y="4308979"/>
            <a:ext cx="26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44241" y="4306104"/>
            <a:ext cx="26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ent Arrow 35"/>
          <p:cNvSpPr/>
          <p:nvPr/>
        </p:nvSpPr>
        <p:spPr>
          <a:xfrm rot="2555622">
            <a:off x="8557420" y="3174148"/>
            <a:ext cx="1210552" cy="1007239"/>
          </a:xfrm>
          <a:prstGeom prst="bentArrow">
            <a:avLst>
              <a:gd name="adj1" fmla="val 25000"/>
              <a:gd name="adj2" fmla="val 22742"/>
              <a:gd name="adj3" fmla="val 25000"/>
              <a:gd name="adj4" fmla="val 437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FRESH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LOOK</a:t>
            </a:r>
          </a:p>
        </p:txBody>
      </p:sp>
      <p:sp>
        <p:nvSpPr>
          <p:cNvPr id="37" name="Can 36"/>
          <p:cNvSpPr/>
          <p:nvPr/>
        </p:nvSpPr>
        <p:spPr>
          <a:xfrm>
            <a:off x="9555199" y="3916476"/>
            <a:ext cx="1107054" cy="1216324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ACTUAL DATA</a:t>
            </a:r>
          </a:p>
        </p:txBody>
      </p:sp>
      <p:sp>
        <p:nvSpPr>
          <p:cNvPr id="38" name="Bent Arrow 37"/>
          <p:cNvSpPr/>
          <p:nvPr/>
        </p:nvSpPr>
        <p:spPr>
          <a:xfrm rot="10800000">
            <a:off x="9496955" y="5219473"/>
            <a:ext cx="708093" cy="699849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850045" y="5488002"/>
            <a:ext cx="1541272" cy="6265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40" name="Bent Arrow 39"/>
          <p:cNvSpPr/>
          <p:nvPr/>
        </p:nvSpPr>
        <p:spPr>
          <a:xfrm rot="16200000">
            <a:off x="6854211" y="5232415"/>
            <a:ext cx="810883" cy="785003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ent Arrow 40"/>
          <p:cNvSpPr/>
          <p:nvPr/>
        </p:nvSpPr>
        <p:spPr>
          <a:xfrm rot="10800000" flipH="1">
            <a:off x="8511404" y="6158151"/>
            <a:ext cx="818076" cy="475562"/>
          </a:xfrm>
          <a:prstGeom prst="bentArrow">
            <a:avLst>
              <a:gd name="adj1" fmla="val 3407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70257" y="5801263"/>
            <a:ext cx="24681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WINS + </a:t>
            </a:r>
          </a:p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LEARNING!!</a:t>
            </a:r>
          </a:p>
        </p:txBody>
      </p:sp>
    </p:spTree>
    <p:extLst>
      <p:ext uri="{BB962C8B-B14F-4D97-AF65-F5344CB8AC3E}">
        <p14:creationId xmlns:p14="http://schemas.microsoft.com/office/powerpoint/2010/main" val="3330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F67C-AB9D-48EA-ACD1-003DA703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85" y="8646"/>
            <a:ext cx="10515600" cy="1325563"/>
          </a:xfrm>
        </p:spPr>
        <p:txBody>
          <a:bodyPr/>
          <a:lstStyle/>
          <a:p>
            <a:r>
              <a:rPr lang="en-US"/>
              <a:t>Raw data mgmt. example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AD0D0D-6605-4386-8208-C11F76DC0B83}"/>
              </a:ext>
            </a:extLst>
          </p:cNvPr>
          <p:cNvSpPr/>
          <p:nvPr/>
        </p:nvSpPr>
        <p:spPr>
          <a:xfrm>
            <a:off x="1354975" y="1645921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13F1C0-71C1-4376-8FE9-A04863CB83E7}"/>
              </a:ext>
            </a:extLst>
          </p:cNvPr>
          <p:cNvSpPr/>
          <p:nvPr/>
        </p:nvSpPr>
        <p:spPr>
          <a:xfrm>
            <a:off x="1354975" y="2158106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F8D97-87A1-4EAB-8C5A-5FAF809FABF8}"/>
              </a:ext>
            </a:extLst>
          </p:cNvPr>
          <p:cNvSpPr/>
          <p:nvPr/>
        </p:nvSpPr>
        <p:spPr>
          <a:xfrm>
            <a:off x="1371600" y="2670291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19FCD5-1F8A-4271-87C1-1AF366103972}"/>
              </a:ext>
            </a:extLst>
          </p:cNvPr>
          <p:cNvSpPr/>
          <p:nvPr/>
        </p:nvSpPr>
        <p:spPr>
          <a:xfrm>
            <a:off x="1354975" y="3229149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C13BC9-0A93-439D-91AB-945CC36F7B10}"/>
              </a:ext>
            </a:extLst>
          </p:cNvPr>
          <p:cNvSpPr/>
          <p:nvPr/>
        </p:nvSpPr>
        <p:spPr>
          <a:xfrm>
            <a:off x="1354975" y="3741334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026562-4A0A-4BE1-BFFB-767BCEA1CA27}"/>
              </a:ext>
            </a:extLst>
          </p:cNvPr>
          <p:cNvSpPr/>
          <p:nvPr/>
        </p:nvSpPr>
        <p:spPr>
          <a:xfrm>
            <a:off x="1371600" y="4253519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28EB00-F0C0-4D31-9E44-0BDC876A0AB8}"/>
              </a:ext>
            </a:extLst>
          </p:cNvPr>
          <p:cNvSpPr/>
          <p:nvPr/>
        </p:nvSpPr>
        <p:spPr>
          <a:xfrm>
            <a:off x="1371600" y="4812377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88D9AD-7C28-4E22-882E-769E35AA8679}"/>
              </a:ext>
            </a:extLst>
          </p:cNvPr>
          <p:cNvSpPr/>
          <p:nvPr/>
        </p:nvSpPr>
        <p:spPr>
          <a:xfrm>
            <a:off x="1371600" y="5324562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A1EB83-7EC4-401D-AB8B-48C36FAC57C2}"/>
              </a:ext>
            </a:extLst>
          </p:cNvPr>
          <p:cNvSpPr/>
          <p:nvPr/>
        </p:nvSpPr>
        <p:spPr>
          <a:xfrm>
            <a:off x="1388225" y="5836747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22C326-BE9F-43D2-AB8F-8610985883B0}"/>
              </a:ext>
            </a:extLst>
          </p:cNvPr>
          <p:cNvSpPr/>
          <p:nvPr/>
        </p:nvSpPr>
        <p:spPr>
          <a:xfrm>
            <a:off x="1379913" y="6348932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D2B00-79E4-46A1-925A-01DC7CC751D9}"/>
              </a:ext>
            </a:extLst>
          </p:cNvPr>
          <p:cNvSpPr txBox="1"/>
          <p:nvPr/>
        </p:nvSpPr>
        <p:spPr>
          <a:xfrm>
            <a:off x="947651" y="1055716"/>
            <a:ext cx="13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Beneficiaries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00E50B-4D62-48E8-A09D-14A9BC070F90}"/>
              </a:ext>
            </a:extLst>
          </p:cNvPr>
          <p:cNvSpPr/>
          <p:nvPr/>
        </p:nvSpPr>
        <p:spPr>
          <a:xfrm>
            <a:off x="3452553" y="1645921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F263FE-069E-416E-8326-DC1B5D8CEEED}"/>
              </a:ext>
            </a:extLst>
          </p:cNvPr>
          <p:cNvSpPr/>
          <p:nvPr/>
        </p:nvSpPr>
        <p:spPr>
          <a:xfrm>
            <a:off x="3452553" y="2158106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23B243-3D31-41BE-9148-C5A1BC6F2A25}"/>
              </a:ext>
            </a:extLst>
          </p:cNvPr>
          <p:cNvSpPr/>
          <p:nvPr/>
        </p:nvSpPr>
        <p:spPr>
          <a:xfrm>
            <a:off x="3469178" y="2670291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8B0B6B-2072-46A5-A54E-1DEBA5245B7F}"/>
              </a:ext>
            </a:extLst>
          </p:cNvPr>
          <p:cNvSpPr/>
          <p:nvPr/>
        </p:nvSpPr>
        <p:spPr>
          <a:xfrm>
            <a:off x="3452553" y="3229149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AE7152-FA42-48B9-88A9-F66D715A592E}"/>
              </a:ext>
            </a:extLst>
          </p:cNvPr>
          <p:cNvSpPr/>
          <p:nvPr/>
        </p:nvSpPr>
        <p:spPr>
          <a:xfrm>
            <a:off x="3452553" y="3741334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E0C84E-8C88-4681-8595-7427C11C6E8B}"/>
              </a:ext>
            </a:extLst>
          </p:cNvPr>
          <p:cNvSpPr txBox="1"/>
          <p:nvPr/>
        </p:nvSpPr>
        <p:spPr>
          <a:xfrm>
            <a:off x="3045229" y="1055716"/>
            <a:ext cx="13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Trained</a:t>
            </a: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CBA8D4-5503-4FF5-B885-DC488E055244}"/>
              </a:ext>
            </a:extLst>
          </p:cNvPr>
          <p:cNvSpPr/>
          <p:nvPr/>
        </p:nvSpPr>
        <p:spPr>
          <a:xfrm>
            <a:off x="5550131" y="1645921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D9B580-CE12-479E-8662-C42B2F0D298A}"/>
              </a:ext>
            </a:extLst>
          </p:cNvPr>
          <p:cNvSpPr/>
          <p:nvPr/>
        </p:nvSpPr>
        <p:spPr>
          <a:xfrm>
            <a:off x="5550131" y="2158106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DB41FE7-1E91-4A8A-A6C5-590580E1C9EC}"/>
              </a:ext>
            </a:extLst>
          </p:cNvPr>
          <p:cNvSpPr/>
          <p:nvPr/>
        </p:nvSpPr>
        <p:spPr>
          <a:xfrm>
            <a:off x="5566756" y="4253519"/>
            <a:ext cx="390698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ACCB3A-0E60-48A1-85A8-31EFD391F835}"/>
              </a:ext>
            </a:extLst>
          </p:cNvPr>
          <p:cNvSpPr txBox="1"/>
          <p:nvPr/>
        </p:nvSpPr>
        <p:spPr>
          <a:xfrm>
            <a:off x="5142807" y="1055716"/>
            <a:ext cx="13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Applied Tech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39D239-59A8-4DAC-B10C-CADA45058D64}"/>
              </a:ext>
            </a:extLst>
          </p:cNvPr>
          <p:cNvSpPr/>
          <p:nvPr/>
        </p:nvSpPr>
        <p:spPr>
          <a:xfrm>
            <a:off x="8862078" y="213361"/>
            <a:ext cx="3025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Indicators</a:t>
            </a:r>
            <a:r>
              <a:rPr lang="en-US" sz="2800" dirty="0"/>
              <a:t>:</a:t>
            </a:r>
          </a:p>
          <a:p>
            <a:r>
              <a:rPr lang="en-US" sz="2800" b="1" dirty="0"/>
              <a:t>Bens Trained:</a:t>
            </a:r>
          </a:p>
          <a:p>
            <a:r>
              <a:rPr lang="en-US" sz="2800" dirty="0"/>
              <a:t> - Actual = 5</a:t>
            </a:r>
          </a:p>
          <a:p>
            <a:r>
              <a:rPr lang="en-US" sz="2800" dirty="0"/>
              <a:t> - Target = 5</a:t>
            </a:r>
          </a:p>
          <a:p>
            <a:r>
              <a:rPr lang="en-US" sz="2800" dirty="0"/>
              <a:t> </a:t>
            </a:r>
            <a:r>
              <a:rPr lang="en-GB" sz="2800" dirty="0"/>
              <a:t>- </a:t>
            </a:r>
            <a:r>
              <a:rPr lang="en-GB" sz="2800" dirty="0">
                <a:solidFill>
                  <a:srgbClr val="00B050"/>
                </a:solidFill>
              </a:rPr>
              <a:t>Percent = 100%</a:t>
            </a:r>
          </a:p>
          <a:p>
            <a:br>
              <a:rPr lang="en-US" sz="2800" dirty="0"/>
            </a:br>
            <a:r>
              <a:rPr lang="en-GB" sz="2800" b="1" dirty="0"/>
              <a:t>Applied Tech:</a:t>
            </a:r>
          </a:p>
          <a:p>
            <a:r>
              <a:rPr lang="en-US" sz="2800" dirty="0"/>
              <a:t> </a:t>
            </a:r>
            <a:r>
              <a:rPr lang="en-GB" sz="2800" dirty="0"/>
              <a:t>- Actual = 3</a:t>
            </a:r>
          </a:p>
          <a:p>
            <a:r>
              <a:rPr lang="en-US" sz="2800" dirty="0"/>
              <a:t> </a:t>
            </a:r>
            <a:r>
              <a:rPr lang="en-GB" sz="2800" dirty="0"/>
              <a:t>- Target = 5</a:t>
            </a:r>
          </a:p>
          <a:p>
            <a:r>
              <a:rPr lang="en-US" sz="2800" dirty="0"/>
              <a:t> </a:t>
            </a:r>
            <a:r>
              <a:rPr lang="en-GB" sz="2800" dirty="0"/>
              <a:t>- </a:t>
            </a:r>
            <a:r>
              <a:rPr lang="en-GB" sz="2800" dirty="0">
                <a:solidFill>
                  <a:srgbClr val="FF0000"/>
                </a:solidFill>
              </a:rPr>
              <a:t>Percent = 60%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5C4E882-191D-43E3-A627-C70E83A6015A}"/>
              </a:ext>
            </a:extLst>
          </p:cNvPr>
          <p:cNvSpPr/>
          <p:nvPr/>
        </p:nvSpPr>
        <p:spPr>
          <a:xfrm>
            <a:off x="1350819" y="1645921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2FD4705-B2D0-48BC-997B-7BAA4C3B6A96}"/>
              </a:ext>
            </a:extLst>
          </p:cNvPr>
          <p:cNvSpPr/>
          <p:nvPr/>
        </p:nvSpPr>
        <p:spPr>
          <a:xfrm>
            <a:off x="1350819" y="2158106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1C6802D-5100-4D20-892B-801AFF88FA2A}"/>
              </a:ext>
            </a:extLst>
          </p:cNvPr>
          <p:cNvSpPr/>
          <p:nvPr/>
        </p:nvSpPr>
        <p:spPr>
          <a:xfrm>
            <a:off x="1367444" y="2670291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D95B4F-948C-43FD-BB51-ED0C66548397}"/>
              </a:ext>
            </a:extLst>
          </p:cNvPr>
          <p:cNvSpPr/>
          <p:nvPr/>
        </p:nvSpPr>
        <p:spPr>
          <a:xfrm>
            <a:off x="1350819" y="3229149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04440D2-7770-467F-959D-09AD429982F8}"/>
              </a:ext>
            </a:extLst>
          </p:cNvPr>
          <p:cNvSpPr/>
          <p:nvPr/>
        </p:nvSpPr>
        <p:spPr>
          <a:xfrm>
            <a:off x="1350819" y="3741334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3EF6CB-1AAC-40D9-9A3B-AAAF34AC4F6A}"/>
              </a:ext>
            </a:extLst>
          </p:cNvPr>
          <p:cNvSpPr/>
          <p:nvPr/>
        </p:nvSpPr>
        <p:spPr>
          <a:xfrm>
            <a:off x="1367444" y="4253519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1D3961-3922-47AB-B4EA-F44683ECBB5C}"/>
              </a:ext>
            </a:extLst>
          </p:cNvPr>
          <p:cNvSpPr/>
          <p:nvPr/>
        </p:nvSpPr>
        <p:spPr>
          <a:xfrm>
            <a:off x="1367444" y="4812377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AFA03B-5694-4D4D-B44F-3812CAF9C0A0}"/>
              </a:ext>
            </a:extLst>
          </p:cNvPr>
          <p:cNvSpPr/>
          <p:nvPr/>
        </p:nvSpPr>
        <p:spPr>
          <a:xfrm>
            <a:off x="1367444" y="5324562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FA57AF-002C-43D7-A4B0-C0E497C6D84B}"/>
              </a:ext>
            </a:extLst>
          </p:cNvPr>
          <p:cNvSpPr/>
          <p:nvPr/>
        </p:nvSpPr>
        <p:spPr>
          <a:xfrm>
            <a:off x="1384069" y="5836747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73E467-1E18-48C1-8430-9DB6916BBDC0}"/>
              </a:ext>
            </a:extLst>
          </p:cNvPr>
          <p:cNvSpPr/>
          <p:nvPr/>
        </p:nvSpPr>
        <p:spPr>
          <a:xfrm>
            <a:off x="1375757" y="6348932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2A3D58A-8572-4CA5-975D-220035A72F16}"/>
              </a:ext>
            </a:extLst>
          </p:cNvPr>
          <p:cNvSpPr/>
          <p:nvPr/>
        </p:nvSpPr>
        <p:spPr>
          <a:xfrm>
            <a:off x="3448397" y="1645921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654222-9964-446E-8A97-FEAAB116E7C2}"/>
              </a:ext>
            </a:extLst>
          </p:cNvPr>
          <p:cNvSpPr/>
          <p:nvPr/>
        </p:nvSpPr>
        <p:spPr>
          <a:xfrm>
            <a:off x="3448397" y="2158106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3EB8A8-9637-464A-BB7E-FBEEBC0608E8}"/>
              </a:ext>
            </a:extLst>
          </p:cNvPr>
          <p:cNvSpPr/>
          <p:nvPr/>
        </p:nvSpPr>
        <p:spPr>
          <a:xfrm>
            <a:off x="3465022" y="2670291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E92D8A8-A47B-4FBF-BEA6-99C8C9C2E614}"/>
              </a:ext>
            </a:extLst>
          </p:cNvPr>
          <p:cNvSpPr/>
          <p:nvPr/>
        </p:nvSpPr>
        <p:spPr>
          <a:xfrm>
            <a:off x="3448397" y="3229149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DF66ED0-A0AC-443D-AAA9-3D532B0F139A}"/>
              </a:ext>
            </a:extLst>
          </p:cNvPr>
          <p:cNvSpPr/>
          <p:nvPr/>
        </p:nvSpPr>
        <p:spPr>
          <a:xfrm>
            <a:off x="3448397" y="3741334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59EFEBD-D8A0-4A5F-9847-EAD87B5104BB}"/>
              </a:ext>
            </a:extLst>
          </p:cNvPr>
          <p:cNvSpPr/>
          <p:nvPr/>
        </p:nvSpPr>
        <p:spPr>
          <a:xfrm>
            <a:off x="5550131" y="1645921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C6D8AD9-716E-489B-A479-7832CAA8A448}"/>
              </a:ext>
            </a:extLst>
          </p:cNvPr>
          <p:cNvSpPr/>
          <p:nvPr/>
        </p:nvSpPr>
        <p:spPr>
          <a:xfrm>
            <a:off x="5550131" y="2158106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F961468-BA8B-440B-AF70-52EC66CF558D}"/>
              </a:ext>
            </a:extLst>
          </p:cNvPr>
          <p:cNvSpPr/>
          <p:nvPr/>
        </p:nvSpPr>
        <p:spPr>
          <a:xfrm>
            <a:off x="5566756" y="4253519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E5ADE2E-F27E-475F-9F49-A73A783BCD4D}"/>
              </a:ext>
            </a:extLst>
          </p:cNvPr>
          <p:cNvSpPr/>
          <p:nvPr/>
        </p:nvSpPr>
        <p:spPr>
          <a:xfrm>
            <a:off x="8862078" y="4730075"/>
            <a:ext cx="390698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6D8A0AC-18D5-49E5-84E1-8BE4A3FB3CD7}"/>
              </a:ext>
            </a:extLst>
          </p:cNvPr>
          <p:cNvSpPr/>
          <p:nvPr/>
        </p:nvSpPr>
        <p:spPr>
          <a:xfrm>
            <a:off x="8878703" y="5242260"/>
            <a:ext cx="390698" cy="3657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D0C8A27-DB78-443F-97B3-434634D123B5}"/>
              </a:ext>
            </a:extLst>
          </p:cNvPr>
          <p:cNvSpPr/>
          <p:nvPr/>
        </p:nvSpPr>
        <p:spPr>
          <a:xfrm>
            <a:off x="9269401" y="4726503"/>
            <a:ext cx="1583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Near roads</a:t>
            </a:r>
            <a:endParaRPr lang="en-GB" sz="2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6F31A8-4A79-4594-AD73-E7CCB84CEC08}"/>
              </a:ext>
            </a:extLst>
          </p:cNvPr>
          <p:cNvSpPr/>
          <p:nvPr/>
        </p:nvSpPr>
        <p:spPr>
          <a:xfrm>
            <a:off x="9263574" y="5238688"/>
            <a:ext cx="211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Not-near roads</a:t>
            </a:r>
            <a:endParaRPr lang="en-GB" sz="2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040DBB-5401-4855-A172-82F96A6A077A}"/>
              </a:ext>
            </a:extLst>
          </p:cNvPr>
          <p:cNvSpPr/>
          <p:nvPr/>
        </p:nvSpPr>
        <p:spPr>
          <a:xfrm>
            <a:off x="8290560" y="5842337"/>
            <a:ext cx="3901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Gender? Age Group? Near Market? Near water? Local politics?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FF89B2-476F-4A9F-999C-37E7E2BCDB36}"/>
              </a:ext>
            </a:extLst>
          </p:cNvPr>
          <p:cNvSpPr/>
          <p:nvPr/>
        </p:nvSpPr>
        <p:spPr>
          <a:xfrm>
            <a:off x="3254078" y="4995257"/>
            <a:ext cx="462535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44444"/>
                </a:solidFill>
                <a:latin typeface="Segoe UI" panose="020B0502040204020203" pitchFamily="34" charset="0"/>
              </a:rPr>
              <a:t>data is </a:t>
            </a:r>
            <a:r>
              <a:rPr lang="en-US" sz="3200" b="1" u="sng" dirty="0">
                <a:solidFill>
                  <a:srgbClr val="444444"/>
                </a:solidFill>
                <a:latin typeface="Segoe UI" panose="020B0502040204020203" pitchFamily="34" charset="0"/>
              </a:rPr>
              <a:t>not</a:t>
            </a:r>
            <a:r>
              <a:rPr lang="en-US" sz="3200" b="1" dirty="0">
                <a:solidFill>
                  <a:srgbClr val="444444"/>
                </a:solidFill>
                <a:latin typeface="Segoe UI" panose="020B0502040204020203" pitchFamily="34" charset="0"/>
              </a:rPr>
              <a:t> a reporting </a:t>
            </a:r>
          </a:p>
          <a:p>
            <a:pPr algn="ctr"/>
            <a:r>
              <a:rPr lang="en-US" sz="3200" b="1" dirty="0">
                <a:solidFill>
                  <a:srgbClr val="444444"/>
                </a:solidFill>
                <a:latin typeface="Segoe UI" panose="020B0502040204020203" pitchFamily="34" charset="0"/>
              </a:rPr>
              <a:t>obligation, </a:t>
            </a:r>
          </a:p>
          <a:p>
            <a:pPr algn="ctr"/>
            <a:r>
              <a:rPr lang="en-US" sz="3200" b="1" i="1" dirty="0">
                <a:solidFill>
                  <a:srgbClr val="444444"/>
                </a:solidFill>
                <a:latin typeface="Segoe UI" panose="020B0502040204020203" pitchFamily="34" charset="0"/>
              </a:rPr>
              <a:t>it’s an opportunity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6633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5" grpId="0"/>
      <p:bldP spid="26" grpId="0" animBg="1"/>
      <p:bldP spid="27" grpId="0" animBg="1"/>
      <p:bldP spid="31" grpId="0" animBg="1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/>
      <p:bldP spid="62" grpId="0"/>
      <p:bldP spid="63" grpId="0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CDI-VOCA">
      <a:dk1>
        <a:srgbClr val="4E4D55"/>
      </a:dk1>
      <a:lt1>
        <a:sysClr val="window" lastClr="FFFFFF"/>
      </a:lt1>
      <a:dk2>
        <a:srgbClr val="4E4D55"/>
      </a:dk2>
      <a:lt2>
        <a:srgbClr val="EDEBEB"/>
      </a:lt2>
      <a:accent1>
        <a:srgbClr val="E96847"/>
      </a:accent1>
      <a:accent2>
        <a:srgbClr val="FFBA4D"/>
      </a:accent2>
      <a:accent3>
        <a:srgbClr val="662E6B"/>
      </a:accent3>
      <a:accent4>
        <a:srgbClr val="009AA7"/>
      </a:accent4>
      <a:accent5>
        <a:srgbClr val="FFCC90"/>
      </a:accent5>
      <a:accent6>
        <a:srgbClr val="88CDD2"/>
      </a:accent6>
      <a:hlink>
        <a:srgbClr val="009AA7"/>
      </a:hlink>
      <a:folHlink>
        <a:srgbClr val="662E6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7546</TotalTime>
  <Words>1023</Words>
  <Application>Microsoft Office PowerPoint</Application>
  <PresentationFormat>Widescreen</PresentationFormat>
  <Paragraphs>255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Franklin Gothic Book</vt:lpstr>
      <vt:lpstr>Franklin Gothic Medium</vt:lpstr>
      <vt:lpstr>Segoe UI</vt:lpstr>
      <vt:lpstr>Wingdings</vt:lpstr>
      <vt:lpstr>Office Theme</vt:lpstr>
      <vt:lpstr>1_Office Theme</vt:lpstr>
      <vt:lpstr>PowerPoint Presentation</vt:lpstr>
      <vt:lpstr>LEAP Problem Statement</vt:lpstr>
      <vt:lpstr>LEAP conceptual framework</vt:lpstr>
      <vt:lpstr>International Development – Time allocation</vt:lpstr>
      <vt:lpstr>Need to change how to invest time</vt:lpstr>
      <vt:lpstr>What is the LEAP strategy?</vt:lpstr>
      <vt:lpstr>Learning, Evaluation &amp; Analysis Platform (LEAP)</vt:lpstr>
      <vt:lpstr>PowerPoint Presentation</vt:lpstr>
      <vt:lpstr>Raw data mgmt. example</vt:lpstr>
      <vt:lpstr>PowerPoint Presentation</vt:lpstr>
      <vt:lpstr>PowerPoint Presentation</vt:lpstr>
      <vt:lpstr>Global LEAP Leads</vt:lpstr>
      <vt:lpstr>PowerPoint Presentation</vt:lpstr>
      <vt:lpstr>Finding a Project’s LEAP – AV Intranet</vt:lpstr>
      <vt:lpstr>Finding a Project’s LEAP – Projects</vt:lpstr>
      <vt:lpstr>Finding a Project’s LEAP – Country Page</vt:lpstr>
      <vt:lpstr>Finding a Project’s LEAP – Project Page</vt:lpstr>
      <vt:lpstr>Project LEAP Landing Page</vt:lpstr>
      <vt:lpstr>LEAP Landing Page – MIS Administrators</vt:lpstr>
      <vt:lpstr>LEAP Landing Page – Theory of Change</vt:lpstr>
      <vt:lpstr>LEAP Landing Page – Dashboards</vt:lpstr>
      <vt:lpstr>LEAP Landing Page – Learning &amp; Impacts</vt:lpstr>
      <vt:lpstr>LEAP Landing Page – Filing Cabinet</vt:lpstr>
      <vt:lpstr>LEAP Landing Page – Database Summaries</vt:lpstr>
      <vt:lpstr>LEAP Landing Page – Database Updates</vt:lpstr>
      <vt:lpstr>PowerPoint Presentation</vt:lpstr>
      <vt:lpstr>Indicator Tally – Navigation</vt:lpstr>
      <vt:lpstr>Indicator Tally – Automated IPTT</vt:lpstr>
      <vt:lpstr>Indicator Tally – Automated IPTT</vt:lpstr>
      <vt:lpstr>Indicator Tally – Interpretation</vt:lpstr>
      <vt:lpstr>What do we need from project staff?</vt:lpstr>
      <vt:lpstr>PowerPoint Presentation</vt:lpstr>
      <vt:lpstr>PowerPoint Presentation</vt:lpstr>
      <vt:lpstr>PowerPoint Presentation</vt:lpstr>
      <vt:lpstr>What do we need from project staff?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Barnes</dc:creator>
  <cp:lastModifiedBy>Amit Kohli</cp:lastModifiedBy>
  <cp:revision>290</cp:revision>
  <dcterms:created xsi:type="dcterms:W3CDTF">2016-11-01T11:03:28Z</dcterms:created>
  <dcterms:modified xsi:type="dcterms:W3CDTF">2017-08-20T17:57:24Z</dcterms:modified>
</cp:coreProperties>
</file>